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5" r:id="rId2"/>
    <p:sldId id="258" r:id="rId3"/>
    <p:sldId id="257" r:id="rId4"/>
    <p:sldId id="261" r:id="rId5"/>
    <p:sldId id="259" r:id="rId6"/>
    <p:sldId id="266" r:id="rId7"/>
    <p:sldId id="267" r:id="rId8"/>
    <p:sldId id="260" r:id="rId9"/>
    <p:sldId id="263" r:id="rId10"/>
    <p:sldId id="264" r:id="rId11"/>
  </p:sldIdLst>
  <p:sldSz cx="7254875" cy="10383838"/>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71">
          <p15:clr>
            <a:srgbClr val="A4A3A4"/>
          </p15:clr>
        </p15:guide>
        <p15:guide id="2" pos="2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7E109"/>
    <a:srgbClr val="CC00FF"/>
    <a:srgbClr val="255125"/>
    <a:srgbClr val="E4F963"/>
    <a:srgbClr val="FFCC66"/>
    <a:srgbClr val="CC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4090" autoAdjust="0"/>
  </p:normalViewPr>
  <p:slideViewPr>
    <p:cSldViewPr>
      <p:cViewPr varScale="1">
        <p:scale>
          <a:sx n="73" d="100"/>
          <a:sy n="73" d="100"/>
        </p:scale>
        <p:origin x="3204" y="72"/>
      </p:cViewPr>
      <p:guideLst>
        <p:guide orient="horz" pos="3271"/>
        <p:guide pos="22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2890665" cy="496888"/>
          </a:xfrm>
          <a:prstGeom prst="rect">
            <a:avLst/>
          </a:prstGeom>
        </p:spPr>
        <p:txBody>
          <a:bodyPr vert="horz" lIns="90719" tIns="45360" rIns="90719" bIns="45360" rtlCol="0"/>
          <a:lstStyle>
            <a:lvl1pPr algn="l">
              <a:defRPr sz="1100"/>
            </a:lvl1pPr>
          </a:lstStyle>
          <a:p>
            <a:endParaRPr lang="fr-FR"/>
          </a:p>
        </p:txBody>
      </p:sp>
      <p:sp>
        <p:nvSpPr>
          <p:cNvPr id="3" name="Espace réservé de la date 2"/>
          <p:cNvSpPr>
            <a:spLocks noGrp="1"/>
          </p:cNvSpPr>
          <p:nvPr>
            <p:ph type="dt" idx="1"/>
          </p:nvPr>
        </p:nvSpPr>
        <p:spPr>
          <a:xfrm>
            <a:off x="3776868" y="2"/>
            <a:ext cx="2890665" cy="496888"/>
          </a:xfrm>
          <a:prstGeom prst="rect">
            <a:avLst/>
          </a:prstGeom>
        </p:spPr>
        <p:txBody>
          <a:bodyPr vert="horz" lIns="90719" tIns="45360" rIns="90719" bIns="45360" rtlCol="0"/>
          <a:lstStyle>
            <a:lvl1pPr algn="r">
              <a:defRPr sz="1100"/>
            </a:lvl1pPr>
          </a:lstStyle>
          <a:p>
            <a:fld id="{C85CDB4D-582F-4840-BF29-E78647AA8B6A}" type="datetimeFigureOut">
              <a:rPr lang="fr-FR" smtClean="0"/>
              <a:t>27/06/2021</a:t>
            </a:fld>
            <a:endParaRPr lang="fr-FR"/>
          </a:p>
        </p:txBody>
      </p:sp>
      <p:sp>
        <p:nvSpPr>
          <p:cNvPr id="4" name="Espace réservé de l'image des diapositives 3"/>
          <p:cNvSpPr>
            <a:spLocks noGrp="1" noRot="1" noChangeAspect="1"/>
          </p:cNvSpPr>
          <p:nvPr>
            <p:ph type="sldImg" idx="2"/>
          </p:nvPr>
        </p:nvSpPr>
        <p:spPr>
          <a:xfrm>
            <a:off x="2035175" y="746125"/>
            <a:ext cx="2598738" cy="3721100"/>
          </a:xfrm>
          <a:prstGeom prst="rect">
            <a:avLst/>
          </a:prstGeom>
          <a:noFill/>
          <a:ln w="12700">
            <a:solidFill>
              <a:prstClr val="black"/>
            </a:solidFill>
          </a:ln>
        </p:spPr>
        <p:txBody>
          <a:bodyPr vert="horz" lIns="90719" tIns="45360" rIns="90719" bIns="45360" rtlCol="0" anchor="ctr"/>
          <a:lstStyle/>
          <a:p>
            <a:endParaRPr lang="fr-FR"/>
          </a:p>
        </p:txBody>
      </p:sp>
      <p:sp>
        <p:nvSpPr>
          <p:cNvPr id="5" name="Espace réservé des commentaires 4"/>
          <p:cNvSpPr>
            <a:spLocks noGrp="1"/>
          </p:cNvSpPr>
          <p:nvPr>
            <p:ph type="body" sz="quarter" idx="3"/>
          </p:nvPr>
        </p:nvSpPr>
        <p:spPr>
          <a:xfrm>
            <a:off x="666599" y="4714875"/>
            <a:ext cx="5335893" cy="4467225"/>
          </a:xfrm>
          <a:prstGeom prst="rect">
            <a:avLst/>
          </a:prstGeom>
        </p:spPr>
        <p:txBody>
          <a:bodyPr vert="horz" lIns="90719" tIns="45360" rIns="90719" bIns="4536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2" y="9428164"/>
            <a:ext cx="2890665" cy="496887"/>
          </a:xfrm>
          <a:prstGeom prst="rect">
            <a:avLst/>
          </a:prstGeom>
        </p:spPr>
        <p:txBody>
          <a:bodyPr vert="horz" lIns="90719" tIns="45360" rIns="90719" bIns="45360" rtlCol="0" anchor="b"/>
          <a:lstStyle>
            <a:lvl1pPr algn="l">
              <a:defRPr sz="1100"/>
            </a:lvl1pPr>
          </a:lstStyle>
          <a:p>
            <a:endParaRPr lang="fr-FR"/>
          </a:p>
        </p:txBody>
      </p:sp>
      <p:sp>
        <p:nvSpPr>
          <p:cNvPr id="7" name="Espace réservé du numéro de diapositive 6"/>
          <p:cNvSpPr>
            <a:spLocks noGrp="1"/>
          </p:cNvSpPr>
          <p:nvPr>
            <p:ph type="sldNum" sz="quarter" idx="5"/>
          </p:nvPr>
        </p:nvSpPr>
        <p:spPr>
          <a:xfrm>
            <a:off x="3776868" y="9428164"/>
            <a:ext cx="2890665" cy="496887"/>
          </a:xfrm>
          <a:prstGeom prst="rect">
            <a:avLst/>
          </a:prstGeom>
        </p:spPr>
        <p:txBody>
          <a:bodyPr vert="horz" lIns="90719" tIns="45360" rIns="90719" bIns="45360" rtlCol="0" anchor="b"/>
          <a:lstStyle>
            <a:lvl1pPr algn="r">
              <a:defRPr sz="1100"/>
            </a:lvl1pPr>
          </a:lstStyle>
          <a:p>
            <a:fld id="{F4E24739-7D4E-4138-9B17-80D8A92B662E}" type="slidenum">
              <a:rPr lang="fr-FR" smtClean="0"/>
              <a:t>‹N°›</a:t>
            </a:fld>
            <a:endParaRPr lang="fr-FR"/>
          </a:p>
        </p:txBody>
      </p:sp>
    </p:spTree>
    <p:extLst>
      <p:ext uri="{BB962C8B-B14F-4D97-AF65-F5344CB8AC3E}">
        <p14:creationId xmlns:p14="http://schemas.microsoft.com/office/powerpoint/2010/main" val="103364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4E24739-7D4E-4138-9B17-80D8A92B662E}" type="slidenum">
              <a:rPr lang="fr-FR" smtClean="0"/>
              <a:t>3</a:t>
            </a:fld>
            <a:endParaRPr lang="fr-FR"/>
          </a:p>
        </p:txBody>
      </p:sp>
    </p:spTree>
    <p:extLst>
      <p:ext uri="{BB962C8B-B14F-4D97-AF65-F5344CB8AC3E}">
        <p14:creationId xmlns:p14="http://schemas.microsoft.com/office/powerpoint/2010/main" val="2756737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4E24739-7D4E-4138-9B17-80D8A92B662E}" type="slidenum">
              <a:rPr lang="fr-FR" smtClean="0"/>
              <a:t>4</a:t>
            </a:fld>
            <a:endParaRPr lang="fr-FR"/>
          </a:p>
        </p:txBody>
      </p:sp>
    </p:spTree>
    <p:extLst>
      <p:ext uri="{BB962C8B-B14F-4D97-AF65-F5344CB8AC3E}">
        <p14:creationId xmlns:p14="http://schemas.microsoft.com/office/powerpoint/2010/main" val="3692183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4E24739-7D4E-4138-9B17-80D8A92B662E}" type="slidenum">
              <a:rPr lang="fr-FR" smtClean="0"/>
              <a:t>5</a:t>
            </a:fld>
            <a:endParaRPr lang="fr-FR"/>
          </a:p>
        </p:txBody>
      </p:sp>
    </p:spTree>
    <p:extLst>
      <p:ext uri="{BB962C8B-B14F-4D97-AF65-F5344CB8AC3E}">
        <p14:creationId xmlns:p14="http://schemas.microsoft.com/office/powerpoint/2010/main" val="1626670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44116" y="3225721"/>
            <a:ext cx="6166644" cy="2225795"/>
          </a:xfrm>
        </p:spPr>
        <p:txBody>
          <a:bodyPr/>
          <a:lstStyle/>
          <a:p>
            <a:r>
              <a:rPr lang="fr-FR" smtClean="0"/>
              <a:t>Modifiez le style du titre</a:t>
            </a:r>
            <a:endParaRPr lang="fr-FR"/>
          </a:p>
        </p:txBody>
      </p:sp>
      <p:sp>
        <p:nvSpPr>
          <p:cNvPr id="3" name="Sous-titre 2"/>
          <p:cNvSpPr>
            <a:spLocks noGrp="1"/>
          </p:cNvSpPr>
          <p:nvPr>
            <p:ph type="subTitle" idx="1"/>
          </p:nvPr>
        </p:nvSpPr>
        <p:spPr>
          <a:xfrm>
            <a:off x="1088231" y="5884175"/>
            <a:ext cx="5078413" cy="265364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2AD5231-F250-4E3F-8F9D-FC79152164BF}" type="datetimeFigureOut">
              <a:rPr lang="fr-FR" smtClean="0"/>
              <a:t>27/06/2021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B517EB-1996-4D98-9D27-AB06058C4AE5}" type="slidenum">
              <a:rPr lang="fr-FR" smtClean="0"/>
              <a:t>‹N°›</a:t>
            </a:fld>
            <a:endParaRPr lang="fr-FR"/>
          </a:p>
        </p:txBody>
      </p:sp>
    </p:spTree>
    <p:extLst>
      <p:ext uri="{BB962C8B-B14F-4D97-AF65-F5344CB8AC3E}">
        <p14:creationId xmlns:p14="http://schemas.microsoft.com/office/powerpoint/2010/main" val="24331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AD5231-F250-4E3F-8F9D-FC79152164BF}" type="datetimeFigureOut">
              <a:rPr lang="fr-FR" smtClean="0"/>
              <a:t>27/06/2021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B517EB-1996-4D98-9D27-AB06058C4AE5}" type="slidenum">
              <a:rPr lang="fr-FR" smtClean="0"/>
              <a:t>‹N°›</a:t>
            </a:fld>
            <a:endParaRPr lang="fr-FR"/>
          </a:p>
        </p:txBody>
      </p:sp>
    </p:spTree>
    <p:extLst>
      <p:ext uri="{BB962C8B-B14F-4D97-AF65-F5344CB8AC3E}">
        <p14:creationId xmlns:p14="http://schemas.microsoft.com/office/powerpoint/2010/main" val="1335822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174072" y="629760"/>
            <a:ext cx="1294794" cy="13414862"/>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88432" y="629760"/>
            <a:ext cx="3764726" cy="134148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AD5231-F250-4E3F-8F9D-FC79152164BF}" type="datetimeFigureOut">
              <a:rPr lang="fr-FR" smtClean="0"/>
              <a:t>27/06/2021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B517EB-1996-4D98-9D27-AB06058C4AE5}" type="slidenum">
              <a:rPr lang="fr-FR" smtClean="0"/>
              <a:t>‹N°›</a:t>
            </a:fld>
            <a:endParaRPr lang="fr-FR"/>
          </a:p>
        </p:txBody>
      </p:sp>
    </p:spTree>
    <p:extLst>
      <p:ext uri="{BB962C8B-B14F-4D97-AF65-F5344CB8AC3E}">
        <p14:creationId xmlns:p14="http://schemas.microsoft.com/office/powerpoint/2010/main" val="1373022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AD5231-F250-4E3F-8F9D-FC79152164BF}" type="datetimeFigureOut">
              <a:rPr lang="fr-FR" smtClean="0"/>
              <a:t>27/06/2021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B517EB-1996-4D98-9D27-AB06058C4AE5}" type="slidenum">
              <a:rPr lang="fr-FR" smtClean="0"/>
              <a:t>‹N°›</a:t>
            </a:fld>
            <a:endParaRPr lang="fr-FR"/>
          </a:p>
        </p:txBody>
      </p:sp>
    </p:spTree>
    <p:extLst>
      <p:ext uri="{BB962C8B-B14F-4D97-AF65-F5344CB8AC3E}">
        <p14:creationId xmlns:p14="http://schemas.microsoft.com/office/powerpoint/2010/main" val="547318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73085" y="6672578"/>
            <a:ext cx="6166644" cy="206234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573085" y="4401114"/>
            <a:ext cx="6166644" cy="227146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2AD5231-F250-4E3F-8F9D-FC79152164BF}" type="datetimeFigureOut">
              <a:rPr lang="fr-FR" smtClean="0"/>
              <a:t>27/06/2021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0B517EB-1996-4D98-9D27-AB06058C4AE5}" type="slidenum">
              <a:rPr lang="fr-FR" smtClean="0"/>
              <a:t>‹N°›</a:t>
            </a:fld>
            <a:endParaRPr lang="fr-FR"/>
          </a:p>
        </p:txBody>
      </p:sp>
    </p:spTree>
    <p:extLst>
      <p:ext uri="{BB962C8B-B14F-4D97-AF65-F5344CB8AC3E}">
        <p14:creationId xmlns:p14="http://schemas.microsoft.com/office/powerpoint/2010/main" val="404618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88432" y="3667995"/>
            <a:ext cx="2529130" cy="103766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938477" y="3667995"/>
            <a:ext cx="2530389" cy="103766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2AD5231-F250-4E3F-8F9D-FC79152164BF}" type="datetimeFigureOut">
              <a:rPr lang="fr-FR" smtClean="0"/>
              <a:t>27/06/2021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B517EB-1996-4D98-9D27-AB06058C4AE5}" type="slidenum">
              <a:rPr lang="fr-FR" smtClean="0"/>
              <a:t>‹N°›</a:t>
            </a:fld>
            <a:endParaRPr lang="fr-FR"/>
          </a:p>
        </p:txBody>
      </p:sp>
    </p:spTree>
    <p:extLst>
      <p:ext uri="{BB962C8B-B14F-4D97-AF65-F5344CB8AC3E}">
        <p14:creationId xmlns:p14="http://schemas.microsoft.com/office/powerpoint/2010/main" val="220385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62744" y="415835"/>
            <a:ext cx="6529388" cy="173064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62744" y="2324346"/>
            <a:ext cx="3205496" cy="9686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62744" y="3293023"/>
            <a:ext cx="3205496" cy="59827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685376" y="2324346"/>
            <a:ext cx="3206756" cy="9686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685376" y="3293023"/>
            <a:ext cx="3206756" cy="59827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2AD5231-F250-4E3F-8F9D-FC79152164BF}" type="datetimeFigureOut">
              <a:rPr lang="fr-FR" smtClean="0"/>
              <a:t>27/06/2021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0B517EB-1996-4D98-9D27-AB06058C4AE5}" type="slidenum">
              <a:rPr lang="fr-FR" smtClean="0"/>
              <a:t>‹N°›</a:t>
            </a:fld>
            <a:endParaRPr lang="fr-FR"/>
          </a:p>
        </p:txBody>
      </p:sp>
    </p:spTree>
    <p:extLst>
      <p:ext uri="{BB962C8B-B14F-4D97-AF65-F5344CB8AC3E}">
        <p14:creationId xmlns:p14="http://schemas.microsoft.com/office/powerpoint/2010/main" val="1295242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2AD5231-F250-4E3F-8F9D-FC79152164BF}" type="datetimeFigureOut">
              <a:rPr lang="fr-FR" smtClean="0"/>
              <a:t>27/06/2021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0B517EB-1996-4D98-9D27-AB06058C4AE5}" type="slidenum">
              <a:rPr lang="fr-FR" smtClean="0"/>
              <a:t>‹N°›</a:t>
            </a:fld>
            <a:endParaRPr lang="fr-FR"/>
          </a:p>
        </p:txBody>
      </p:sp>
    </p:spTree>
    <p:extLst>
      <p:ext uri="{BB962C8B-B14F-4D97-AF65-F5344CB8AC3E}">
        <p14:creationId xmlns:p14="http://schemas.microsoft.com/office/powerpoint/2010/main" val="3784204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2AD5231-F250-4E3F-8F9D-FC79152164BF}" type="datetimeFigureOut">
              <a:rPr lang="fr-FR" smtClean="0"/>
              <a:t>27/06/2021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0B517EB-1996-4D98-9D27-AB06058C4AE5}" type="slidenum">
              <a:rPr lang="fr-FR" smtClean="0"/>
              <a:t>‹N°›</a:t>
            </a:fld>
            <a:endParaRPr lang="fr-FR"/>
          </a:p>
        </p:txBody>
      </p:sp>
    </p:spTree>
    <p:extLst>
      <p:ext uri="{BB962C8B-B14F-4D97-AF65-F5344CB8AC3E}">
        <p14:creationId xmlns:p14="http://schemas.microsoft.com/office/powerpoint/2010/main" val="16355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62744" y="413430"/>
            <a:ext cx="2386804" cy="1759484"/>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2836454" y="413431"/>
            <a:ext cx="4055677" cy="88623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62744" y="2172915"/>
            <a:ext cx="2386804" cy="71028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2AD5231-F250-4E3F-8F9D-FC79152164BF}" type="datetimeFigureOut">
              <a:rPr lang="fr-FR" smtClean="0"/>
              <a:t>27/06/2021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B517EB-1996-4D98-9D27-AB06058C4AE5}" type="slidenum">
              <a:rPr lang="fr-FR" smtClean="0"/>
              <a:t>‹N°›</a:t>
            </a:fld>
            <a:endParaRPr lang="fr-FR"/>
          </a:p>
        </p:txBody>
      </p:sp>
    </p:spTree>
    <p:extLst>
      <p:ext uri="{BB962C8B-B14F-4D97-AF65-F5344CB8AC3E}">
        <p14:creationId xmlns:p14="http://schemas.microsoft.com/office/powerpoint/2010/main" val="1624741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22006" y="7268686"/>
            <a:ext cx="4352925" cy="858110"/>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422006" y="927815"/>
            <a:ext cx="4352925" cy="623030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422006" y="8126796"/>
            <a:ext cx="4352925" cy="12186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2AD5231-F250-4E3F-8F9D-FC79152164BF}" type="datetimeFigureOut">
              <a:rPr lang="fr-FR" smtClean="0"/>
              <a:t>27/06/2021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0B517EB-1996-4D98-9D27-AB06058C4AE5}" type="slidenum">
              <a:rPr lang="fr-FR" smtClean="0"/>
              <a:t>‹N°›</a:t>
            </a:fld>
            <a:endParaRPr lang="fr-FR"/>
          </a:p>
        </p:txBody>
      </p:sp>
    </p:spTree>
    <p:extLst>
      <p:ext uri="{BB962C8B-B14F-4D97-AF65-F5344CB8AC3E}">
        <p14:creationId xmlns:p14="http://schemas.microsoft.com/office/powerpoint/2010/main" val="1253200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62744" y="415835"/>
            <a:ext cx="6529388" cy="173064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62744" y="2422896"/>
            <a:ext cx="6529388" cy="685285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62744" y="9624280"/>
            <a:ext cx="1692804" cy="552843"/>
          </a:xfrm>
          <a:prstGeom prst="rect">
            <a:avLst/>
          </a:prstGeom>
        </p:spPr>
        <p:txBody>
          <a:bodyPr vert="horz" lIns="91440" tIns="45720" rIns="91440" bIns="45720" rtlCol="0" anchor="ctr"/>
          <a:lstStyle>
            <a:lvl1pPr algn="l">
              <a:defRPr sz="1200">
                <a:solidFill>
                  <a:schemeClr val="tx1">
                    <a:tint val="75000"/>
                  </a:schemeClr>
                </a:solidFill>
              </a:defRPr>
            </a:lvl1pPr>
          </a:lstStyle>
          <a:p>
            <a:fld id="{22AD5231-F250-4E3F-8F9D-FC79152164BF}" type="datetimeFigureOut">
              <a:rPr lang="fr-FR" smtClean="0"/>
              <a:t>27/06/2021</a:t>
            </a:fld>
            <a:endParaRPr lang="fr-FR"/>
          </a:p>
        </p:txBody>
      </p:sp>
      <p:sp>
        <p:nvSpPr>
          <p:cNvPr id="5" name="Espace réservé du pied de page 4"/>
          <p:cNvSpPr>
            <a:spLocks noGrp="1"/>
          </p:cNvSpPr>
          <p:nvPr>
            <p:ph type="ftr" sz="quarter" idx="3"/>
          </p:nvPr>
        </p:nvSpPr>
        <p:spPr>
          <a:xfrm>
            <a:off x="2478749" y="9624280"/>
            <a:ext cx="2297377" cy="55284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5199327" y="9624280"/>
            <a:ext cx="1692804" cy="552843"/>
          </a:xfrm>
          <a:prstGeom prst="rect">
            <a:avLst/>
          </a:prstGeom>
        </p:spPr>
        <p:txBody>
          <a:bodyPr vert="horz" lIns="91440" tIns="45720" rIns="91440" bIns="45720" rtlCol="0" anchor="ctr"/>
          <a:lstStyle>
            <a:lvl1pPr algn="r">
              <a:defRPr sz="1200">
                <a:solidFill>
                  <a:schemeClr val="tx1">
                    <a:tint val="75000"/>
                  </a:schemeClr>
                </a:solidFill>
              </a:defRPr>
            </a:lvl1pPr>
          </a:lstStyle>
          <a:p>
            <a:fld id="{C0B517EB-1996-4D98-9D27-AB06058C4AE5}" type="slidenum">
              <a:rPr lang="fr-FR" smtClean="0"/>
              <a:t>‹N°›</a:t>
            </a:fld>
            <a:endParaRPr lang="fr-FR"/>
          </a:p>
        </p:txBody>
      </p:sp>
    </p:spTree>
    <p:extLst>
      <p:ext uri="{BB962C8B-B14F-4D97-AF65-F5344CB8AC3E}">
        <p14:creationId xmlns:p14="http://schemas.microsoft.com/office/powerpoint/2010/main" val="1299308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11.png"/><Relationship Id="rId10" Type="http://schemas.openxmlformats.org/officeDocument/2006/relationships/image" Target="../media/image14.png"/><Relationship Id="rId4" Type="http://schemas.microsoft.com/office/2007/relationships/hdphoto" Target="../media/hdphoto2.wdp"/><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ZoneTexte 40"/>
          <p:cNvSpPr txBox="1"/>
          <p:nvPr/>
        </p:nvSpPr>
        <p:spPr>
          <a:xfrm>
            <a:off x="171052" y="5263927"/>
            <a:ext cx="6912768" cy="2339102"/>
          </a:xfrm>
          <a:prstGeom prst="rect">
            <a:avLst/>
          </a:prstGeom>
          <a:solidFill>
            <a:schemeClr val="bg1">
              <a:alpha val="65000"/>
            </a:schemeClr>
          </a:solidFill>
        </p:spPr>
        <p:txBody>
          <a:bodyPr wrap="square" rtlCol="0">
            <a:spAutoFit/>
          </a:bodyPr>
          <a:lstStyle/>
          <a:p>
            <a:pPr algn="ctr"/>
            <a:r>
              <a:rPr lang="fr-FR" sz="5400" b="1" dirty="0">
                <a:latin typeface="Century Gothic" panose="020B0502020202020204" pitchFamily="34" charset="0"/>
              </a:rPr>
              <a:t>É</a:t>
            </a:r>
            <a:r>
              <a:rPr lang="fr-FR" sz="5400" b="1" dirty="0" smtClean="0">
                <a:latin typeface="Century Gothic" panose="020B0502020202020204" pitchFamily="34" charset="0"/>
              </a:rPr>
              <a:t>COLE DE GOLF </a:t>
            </a:r>
          </a:p>
          <a:p>
            <a:pPr algn="ctr"/>
            <a:r>
              <a:rPr lang="fr-FR" sz="4400" b="1" dirty="0" smtClean="0">
                <a:latin typeface="Century Gothic" panose="020B0502020202020204" pitchFamily="34" charset="0"/>
              </a:rPr>
              <a:t>BLUEGREEN QUETIGNY  </a:t>
            </a:r>
            <a:r>
              <a:rPr lang="fr-FR" sz="4800" b="1" dirty="0" smtClean="0">
                <a:latin typeface="Century Gothic" panose="020B0502020202020204" pitchFamily="34" charset="0"/>
              </a:rPr>
              <a:t>2021/2022</a:t>
            </a:r>
            <a:endParaRPr lang="fr-FR" sz="4800" b="1" dirty="0" smtClean="0">
              <a:latin typeface="Century Gothic" panose="020B0502020202020204" pitchFamily="34" charset="0"/>
            </a:endParaRPr>
          </a:p>
        </p:txBody>
      </p:sp>
      <p:pic>
        <p:nvPicPr>
          <p:cNvPr id="72" name="Picture 2" descr="C:\Users\BREDELA\Pictures\LOGO BLUE GREE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8594"/>
          <a:stretch/>
        </p:blipFill>
        <p:spPr bwMode="auto">
          <a:xfrm>
            <a:off x="1217114" y="8996441"/>
            <a:ext cx="1656184" cy="28354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C:\Users\BREDELA\Pictures\LOGO BLUE GREEN.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b="18773"/>
          <a:stretch/>
        </p:blipFill>
        <p:spPr bwMode="auto">
          <a:xfrm>
            <a:off x="1165889" y="7872838"/>
            <a:ext cx="1707409" cy="110922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7254875" cy="4836143"/>
          </a:xfrm>
          <a:prstGeom prst="rect">
            <a:avLst/>
          </a:prstGeom>
        </p:spPr>
      </p:pic>
      <p:pic>
        <p:nvPicPr>
          <p:cNvPr id="4" name="Image 3"/>
          <p:cNvPicPr>
            <a:picLocks noChangeAspect="1"/>
          </p:cNvPicPr>
          <p:nvPr/>
        </p:nvPicPr>
        <p:blipFill rotWithShape="1">
          <a:blip r:embed="rId6">
            <a:extLst>
              <a:ext uri="{28A0092B-C50C-407E-A947-70E740481C1C}">
                <a14:useLocalDpi xmlns:a14="http://schemas.microsoft.com/office/drawing/2010/main" val="0"/>
              </a:ext>
            </a:extLst>
          </a:blip>
          <a:srcRect l="24801" t="47480" r="27320"/>
          <a:stretch/>
        </p:blipFill>
        <p:spPr>
          <a:xfrm>
            <a:off x="4635549" y="7784207"/>
            <a:ext cx="1512168" cy="1658733"/>
          </a:xfrm>
          <a:prstGeom prst="rect">
            <a:avLst/>
          </a:prstGeom>
        </p:spPr>
      </p:pic>
    </p:spTree>
    <p:extLst>
      <p:ext uri="{BB962C8B-B14F-4D97-AF65-F5344CB8AC3E}">
        <p14:creationId xmlns:p14="http://schemas.microsoft.com/office/powerpoint/2010/main" val="3449499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p:cNvSpPr txBox="1"/>
          <p:nvPr/>
        </p:nvSpPr>
        <p:spPr>
          <a:xfrm>
            <a:off x="0" y="8872711"/>
            <a:ext cx="7254875" cy="1384995"/>
          </a:xfrm>
          <a:prstGeom prst="rect">
            <a:avLst/>
          </a:prstGeom>
          <a:noFill/>
        </p:spPr>
        <p:txBody>
          <a:bodyPr wrap="square" rtlCol="0">
            <a:spAutoFit/>
          </a:bodyPr>
          <a:lstStyle/>
          <a:p>
            <a:pPr algn="ctr"/>
            <a:r>
              <a:rPr lang="fr-FR" sz="1400" b="1" dirty="0" smtClean="0">
                <a:latin typeface="Arial" panose="020B0604020202020204" pitchFamily="34" charset="0"/>
                <a:cs typeface="Arial" panose="020B0604020202020204" pitchFamily="34" charset="0"/>
              </a:rPr>
              <a:t>Golf Blue Green Quetigny</a:t>
            </a:r>
          </a:p>
          <a:p>
            <a:pPr algn="ctr"/>
            <a:r>
              <a:rPr lang="fr-FR" sz="1400" dirty="0" smtClean="0">
                <a:latin typeface="Arial" panose="020B0604020202020204" pitchFamily="34" charset="0"/>
                <a:cs typeface="Arial" panose="020B0604020202020204" pitchFamily="34" charset="0"/>
              </a:rPr>
              <a:t>Rue du golf</a:t>
            </a:r>
          </a:p>
          <a:p>
            <a:pPr algn="ctr"/>
            <a:r>
              <a:rPr lang="fr-FR" sz="1400" dirty="0" smtClean="0">
                <a:latin typeface="Arial" panose="020B0604020202020204" pitchFamily="34" charset="0"/>
                <a:cs typeface="Arial" panose="020B0604020202020204" pitchFamily="34" charset="0"/>
              </a:rPr>
              <a:t>21800 Quetigny</a:t>
            </a:r>
          </a:p>
          <a:p>
            <a:pPr algn="ctr"/>
            <a:r>
              <a:rPr lang="fr-FR" sz="1400" dirty="0" smtClean="0">
                <a:latin typeface="Arial" panose="020B0604020202020204" pitchFamily="34" charset="0"/>
                <a:cs typeface="Arial" panose="020B0604020202020204" pitchFamily="34" charset="0"/>
              </a:rPr>
              <a:t>Tel : 03 80 48 95 20</a:t>
            </a:r>
          </a:p>
          <a:p>
            <a:pPr algn="ctr"/>
            <a:r>
              <a:rPr lang="fr-FR" sz="1400" dirty="0" smtClean="0">
                <a:latin typeface="Arial" panose="020B0604020202020204" pitchFamily="34" charset="0"/>
                <a:cs typeface="Arial" panose="020B0604020202020204" pitchFamily="34" charset="0"/>
              </a:rPr>
              <a:t>Mail : quetigny@bluegreen.com</a:t>
            </a:r>
          </a:p>
          <a:p>
            <a:pPr algn="ctr"/>
            <a:endParaRPr lang="fr-FR" sz="1400" dirty="0">
              <a:latin typeface="Arial" panose="020B0604020202020204" pitchFamily="34" charset="0"/>
              <a:cs typeface="Arial" panose="020B0604020202020204" pitchFamily="34" charset="0"/>
            </a:endParaRPr>
          </a:p>
        </p:txBody>
      </p:sp>
      <p:pic>
        <p:nvPicPr>
          <p:cNvPr id="4" name="Picture 2" descr="C:\Users\BREDELA\Pictures\LOGO BLUE GREE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8594"/>
          <a:stretch/>
        </p:blipFill>
        <p:spPr bwMode="auto">
          <a:xfrm>
            <a:off x="2458336" y="8343220"/>
            <a:ext cx="2337027" cy="4001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REDELA\Pictures\LOGO BLUE GREE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374"/>
          <a:stretch/>
        </p:blipFill>
        <p:spPr bwMode="auto">
          <a:xfrm>
            <a:off x="2632744" y="7170351"/>
            <a:ext cx="1988209" cy="120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089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171053" y="143228"/>
            <a:ext cx="7057910" cy="800219"/>
          </a:xfrm>
          <a:prstGeom prst="rect">
            <a:avLst/>
          </a:prstGeom>
          <a:noFill/>
        </p:spPr>
        <p:txBody>
          <a:bodyPr wrap="square" rtlCol="0">
            <a:spAutoFit/>
          </a:bodyPr>
          <a:lstStyle/>
          <a:p>
            <a:r>
              <a:rPr lang="fr-FR" sz="2300" dirty="0">
                <a:latin typeface="Arial" panose="020B0604020202020204" pitchFamily="34" charset="0"/>
                <a:cs typeface="Arial" panose="020B0604020202020204" pitchFamily="34" charset="0"/>
              </a:rPr>
              <a:t>É</a:t>
            </a:r>
            <a:r>
              <a:rPr lang="fr-FR" sz="2300" dirty="0" smtClean="0">
                <a:latin typeface="Arial" panose="020B0604020202020204" pitchFamily="34" charset="0"/>
                <a:cs typeface="Arial" panose="020B0604020202020204" pitchFamily="34" charset="0"/>
              </a:rPr>
              <a:t>COLE DE GOLF BLUEGREEN</a:t>
            </a:r>
            <a:r>
              <a:rPr lang="fr-FR" sz="2300" dirty="0" smtClean="0">
                <a:solidFill>
                  <a:srgbClr val="7030A0"/>
                </a:solidFill>
                <a:latin typeface="Arial" panose="020B0604020202020204" pitchFamily="34" charset="0"/>
                <a:cs typeface="Arial" panose="020B0604020202020204" pitchFamily="34" charset="0"/>
              </a:rPr>
              <a:t> </a:t>
            </a:r>
            <a:r>
              <a:rPr lang="fr-FR" sz="2300" dirty="0" smtClean="0">
                <a:latin typeface="Arial" panose="020B0604020202020204" pitchFamily="34" charset="0"/>
                <a:cs typeface="Arial" panose="020B0604020202020204" pitchFamily="34" charset="0"/>
              </a:rPr>
              <a:t>QUETIGNY</a:t>
            </a:r>
          </a:p>
          <a:p>
            <a:r>
              <a:rPr lang="fr-FR" sz="2300" dirty="0" smtClean="0">
                <a:solidFill>
                  <a:srgbClr val="00B0F0"/>
                </a:solidFill>
                <a:latin typeface="Arial" panose="020B0604020202020204" pitchFamily="34" charset="0"/>
                <a:cs typeface="Arial" panose="020B0604020202020204" pitchFamily="34" charset="0"/>
              </a:rPr>
              <a:t>ÉDITO</a:t>
            </a:r>
            <a:r>
              <a:rPr lang="fr-FR" sz="2300" b="1" dirty="0" smtClean="0">
                <a:latin typeface="Arial" panose="020B0604020202020204" pitchFamily="34" charset="0"/>
                <a:cs typeface="Arial" panose="020B0604020202020204" pitchFamily="34" charset="0"/>
              </a:rPr>
              <a:t>	</a:t>
            </a:r>
          </a:p>
        </p:txBody>
      </p:sp>
      <p:sp>
        <p:nvSpPr>
          <p:cNvPr id="19" name="ZoneTexte 18"/>
          <p:cNvSpPr txBox="1"/>
          <p:nvPr/>
        </p:nvSpPr>
        <p:spPr>
          <a:xfrm>
            <a:off x="132856" y="1087669"/>
            <a:ext cx="6950965" cy="5924699"/>
          </a:xfrm>
          <a:prstGeom prst="rect">
            <a:avLst/>
          </a:prstGeom>
          <a:noFill/>
        </p:spPr>
        <p:txBody>
          <a:bodyPr wrap="square" rtlCol="0">
            <a:spAutoFit/>
          </a:bodyPr>
          <a:lstStyle/>
          <a:p>
            <a:pPr algn="just"/>
            <a:r>
              <a:rPr lang="fr-FR" b="1" dirty="0" smtClean="0">
                <a:latin typeface="Arial" panose="020B0604020202020204" pitchFamily="34" charset="0"/>
                <a:cs typeface="Arial" panose="020B0604020202020204" pitchFamily="34" charset="0"/>
              </a:rPr>
              <a:t>BIENVENUE A L’ECOLE DE GOLF BLUE GREEN QUETIGNY</a:t>
            </a:r>
          </a:p>
          <a:p>
            <a:pPr algn="just"/>
            <a:r>
              <a:rPr lang="fr-FR" b="1" dirty="0" smtClean="0">
                <a:latin typeface="Arial" panose="020B0604020202020204" pitchFamily="34" charset="0"/>
                <a:cs typeface="Arial" panose="020B0604020202020204" pitchFamily="34" charset="0"/>
              </a:rPr>
              <a:t>Au programme : du jeu, des jeux et des enjeux !</a:t>
            </a:r>
            <a:endParaRPr lang="fr-FR" b="1" dirty="0">
              <a:latin typeface="Arial" panose="020B0604020202020204" pitchFamily="34" charset="0"/>
              <a:cs typeface="Arial" panose="020B0604020202020204" pitchFamily="34" charset="0"/>
            </a:endParaRPr>
          </a:p>
          <a:p>
            <a:pPr algn="just"/>
            <a:endParaRPr lang="fr-FR" sz="1000" b="1" dirty="0" smtClean="0">
              <a:solidFill>
                <a:srgbClr val="7030A0"/>
              </a:solidFill>
              <a:latin typeface="Arial" panose="020B0604020202020204" pitchFamily="34" charset="0"/>
              <a:cs typeface="Arial" panose="020B0604020202020204" pitchFamily="34" charset="0"/>
            </a:endParaRPr>
          </a:p>
          <a:p>
            <a:pPr algn="just">
              <a:lnSpc>
                <a:spcPct val="150000"/>
              </a:lnSpc>
            </a:pPr>
            <a:r>
              <a:rPr lang="fr-FR" sz="1200" b="1" dirty="0" smtClean="0">
                <a:solidFill>
                  <a:srgbClr val="00B0F0"/>
                </a:solidFill>
                <a:latin typeface="Arial" panose="020B0604020202020204" pitchFamily="34" charset="0"/>
                <a:cs typeface="Arial" panose="020B0604020202020204" pitchFamily="34" charset="0"/>
              </a:rPr>
              <a:t>De l’initiation, au développement en passant par le perfectionnement et la performance</a:t>
            </a:r>
            <a:r>
              <a:rPr lang="fr-FR" sz="1200" dirty="0" smtClean="0">
                <a:solidFill>
                  <a:srgbClr val="7030A0"/>
                </a:solidFill>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Toutes les étapes de progression ont été pensées afin de permettre à votre enfant d’évoluer au fil du temps et à son rythme dans un environnement de confiance, de jeu et d’amusement.</a:t>
            </a:r>
          </a:p>
          <a:p>
            <a:pPr algn="just">
              <a:lnSpc>
                <a:spcPct val="150000"/>
              </a:lnSpc>
            </a:pPr>
            <a:endParaRPr lang="fr-FR" sz="1200" dirty="0" smtClean="0">
              <a:latin typeface="Arial" panose="020B0604020202020204" pitchFamily="34" charset="0"/>
              <a:cs typeface="Arial" panose="020B0604020202020204" pitchFamily="34" charset="0"/>
            </a:endParaRPr>
          </a:p>
          <a:p>
            <a:pPr algn="just">
              <a:lnSpc>
                <a:spcPct val="150000"/>
              </a:lnSpc>
            </a:pPr>
            <a:r>
              <a:rPr lang="fr-FR" sz="1200" dirty="0" smtClean="0">
                <a:latin typeface="Arial" panose="020B0604020202020204" pitchFamily="34" charset="0"/>
                <a:cs typeface="Arial" panose="020B0604020202020204" pitchFamily="34" charset="0"/>
              </a:rPr>
              <a:t>L’Ecole </a:t>
            </a:r>
            <a:r>
              <a:rPr lang="fr-FR" sz="1200" dirty="0">
                <a:latin typeface="Arial" panose="020B0604020202020204" pitchFamily="34" charset="0"/>
                <a:cs typeface="Arial" panose="020B0604020202020204" pitchFamily="34" charset="0"/>
              </a:rPr>
              <a:t>de Golf </a:t>
            </a:r>
            <a:r>
              <a:rPr lang="fr-FR" sz="1200" dirty="0" smtClean="0">
                <a:latin typeface="Arial" panose="020B0604020202020204" pitchFamily="34" charset="0"/>
                <a:cs typeface="Arial" panose="020B0604020202020204" pitchFamily="34" charset="0"/>
              </a:rPr>
              <a:t>2021-2022 </a:t>
            </a:r>
            <a:r>
              <a:rPr lang="fr-FR" sz="1200" dirty="0">
                <a:latin typeface="Arial" panose="020B0604020202020204" pitchFamily="34" charset="0"/>
                <a:cs typeface="Arial" panose="020B0604020202020204" pitchFamily="34" charset="0"/>
              </a:rPr>
              <a:t>proposera un programme d’évaluations nécessaires à l’apprentissage et la motivation ainsi qu’un programme de compétitions et d’animations.</a:t>
            </a:r>
          </a:p>
          <a:p>
            <a:pPr algn="just">
              <a:lnSpc>
                <a:spcPct val="150000"/>
              </a:lnSpc>
            </a:pPr>
            <a:endParaRPr lang="fr-FR" sz="500" dirty="0">
              <a:latin typeface="Arial" panose="020B0604020202020204" pitchFamily="34" charset="0"/>
              <a:cs typeface="Arial" panose="020B0604020202020204" pitchFamily="34" charset="0"/>
            </a:endParaRPr>
          </a:p>
          <a:p>
            <a:pPr algn="just">
              <a:lnSpc>
                <a:spcPct val="150000"/>
              </a:lnSpc>
            </a:pPr>
            <a:r>
              <a:rPr lang="fr-FR" sz="1200" dirty="0" smtClean="0">
                <a:latin typeface="Arial" panose="020B0604020202020204" pitchFamily="34" charset="0"/>
                <a:cs typeface="Arial" panose="020B0604020202020204" pitchFamily="34" charset="0"/>
              </a:rPr>
              <a:t>Nous sommes fiers et très heureux de vous présenter le </a:t>
            </a:r>
            <a:r>
              <a:rPr lang="fr-FR" sz="1200" dirty="0">
                <a:latin typeface="Arial" panose="020B0604020202020204" pitchFamily="34" charset="0"/>
                <a:cs typeface="Arial" panose="020B0604020202020204" pitchFamily="34" charset="0"/>
              </a:rPr>
              <a:t>programme </a:t>
            </a:r>
            <a:r>
              <a:rPr lang="fr-FR" sz="1200" dirty="0" smtClean="0">
                <a:latin typeface="Arial" panose="020B0604020202020204" pitchFamily="34" charset="0"/>
                <a:cs typeface="Arial" panose="020B0604020202020204" pitchFamily="34" charset="0"/>
              </a:rPr>
              <a:t>qui animera vos enfants de septembre à juillet. Vous êtes de plus en plus nombreux à nous faire confiance et nous vous en remercions.</a:t>
            </a:r>
          </a:p>
          <a:p>
            <a:pPr algn="just">
              <a:lnSpc>
                <a:spcPct val="150000"/>
              </a:lnSpc>
            </a:pPr>
            <a:endParaRPr lang="fr-FR" sz="500" dirty="0">
              <a:latin typeface="Arial" panose="020B0604020202020204" pitchFamily="34" charset="0"/>
              <a:cs typeface="Arial" panose="020B0604020202020204" pitchFamily="34" charset="0"/>
            </a:endParaRPr>
          </a:p>
          <a:p>
            <a:pPr algn="just">
              <a:lnSpc>
                <a:spcPct val="150000"/>
              </a:lnSpc>
            </a:pPr>
            <a:r>
              <a:rPr lang="fr-FR" sz="1200" dirty="0" smtClean="0">
                <a:latin typeface="Arial" panose="020B0604020202020204" pitchFamily="34" charset="0"/>
                <a:cs typeface="Arial" panose="020B0604020202020204" pitchFamily="34" charset="0"/>
              </a:rPr>
              <a:t>Toute l’équipe de Quetigny vous souhaite une agréable saison en notre compagnie !</a:t>
            </a:r>
          </a:p>
          <a:p>
            <a:pPr algn="just"/>
            <a:endParaRPr lang="fr-FR" sz="1200" dirty="0">
              <a:latin typeface="Arial" panose="020B0604020202020204" pitchFamily="34" charset="0"/>
              <a:cs typeface="Arial" panose="020B0604020202020204" pitchFamily="34" charset="0"/>
            </a:endParaRPr>
          </a:p>
          <a:p>
            <a:pPr algn="just"/>
            <a:endParaRPr lang="fr-FR" sz="1200" dirty="0" smtClean="0">
              <a:latin typeface="Arial" panose="020B0604020202020204" pitchFamily="34" charset="0"/>
              <a:cs typeface="Arial" panose="020B0604020202020204" pitchFamily="34" charset="0"/>
            </a:endParaRPr>
          </a:p>
          <a:p>
            <a:pPr algn="just"/>
            <a:endParaRPr lang="fr-FR" b="1" dirty="0" smtClean="0">
              <a:solidFill>
                <a:srgbClr val="7030A0"/>
              </a:solidFill>
              <a:latin typeface="Arial" panose="020B0604020202020204" pitchFamily="34" charset="0"/>
              <a:cs typeface="Arial" panose="020B0604020202020204" pitchFamily="34" charset="0"/>
            </a:endParaRPr>
          </a:p>
          <a:p>
            <a:pPr algn="just"/>
            <a:endParaRPr lang="fr-FR" b="1" dirty="0">
              <a:solidFill>
                <a:srgbClr val="7030A0"/>
              </a:solidFill>
              <a:latin typeface="Arial" panose="020B0604020202020204" pitchFamily="34" charset="0"/>
              <a:cs typeface="Arial" panose="020B0604020202020204" pitchFamily="34" charset="0"/>
            </a:endParaRPr>
          </a:p>
          <a:p>
            <a:pPr algn="just"/>
            <a:endParaRPr lang="fr-FR" b="1" dirty="0" smtClean="0">
              <a:solidFill>
                <a:srgbClr val="7030A0"/>
              </a:solidFill>
              <a:latin typeface="Arial" panose="020B0604020202020204" pitchFamily="34" charset="0"/>
              <a:cs typeface="Arial" panose="020B0604020202020204" pitchFamily="34" charset="0"/>
            </a:endParaRPr>
          </a:p>
          <a:p>
            <a:pPr algn="just"/>
            <a:r>
              <a:rPr lang="fr-FR" sz="1200" b="1" dirty="0" smtClean="0">
                <a:solidFill>
                  <a:srgbClr val="7030A0"/>
                </a:solidFill>
                <a:latin typeface="Arial" panose="020B0604020202020204" pitchFamily="34" charset="0"/>
                <a:cs typeface="Arial" panose="020B0604020202020204" pitchFamily="34" charset="0"/>
              </a:rPr>
              <a:t>        </a:t>
            </a:r>
          </a:p>
          <a:p>
            <a:pPr algn="just"/>
            <a:endParaRPr lang="fr-FR" sz="1200" b="1" dirty="0" smtClean="0">
              <a:solidFill>
                <a:srgbClr val="7030A0"/>
              </a:solidFill>
              <a:latin typeface="Arial" panose="020B0604020202020204" pitchFamily="34" charset="0"/>
              <a:cs typeface="Arial" panose="020B0604020202020204" pitchFamily="34" charset="0"/>
            </a:endParaRPr>
          </a:p>
          <a:p>
            <a:pPr algn="ctr"/>
            <a:r>
              <a:rPr lang="fr-FR" sz="1200" b="1" dirty="0">
                <a:solidFill>
                  <a:srgbClr val="7030A0"/>
                </a:solidFill>
                <a:latin typeface="Arial" panose="020B0604020202020204" pitchFamily="34" charset="0"/>
                <a:cs typeface="Arial" panose="020B0604020202020204" pitchFamily="34" charset="0"/>
              </a:rPr>
              <a:t> </a:t>
            </a:r>
            <a:r>
              <a:rPr lang="fr-FR" sz="1200" b="1" dirty="0" smtClean="0">
                <a:solidFill>
                  <a:srgbClr val="00B0F0"/>
                </a:solidFill>
                <a:latin typeface="Arial" panose="020B0604020202020204" pitchFamily="34" charset="0"/>
                <a:cs typeface="Arial" panose="020B0604020202020204" pitchFamily="34" charset="0"/>
              </a:rPr>
              <a:t>Pascal </a:t>
            </a:r>
            <a:r>
              <a:rPr lang="fr-FR" sz="1200" b="1" dirty="0" smtClean="0">
                <a:solidFill>
                  <a:srgbClr val="00B0F0"/>
                </a:solidFill>
                <a:latin typeface="Arial" panose="020B0604020202020204" pitchFamily="34" charset="0"/>
                <a:cs typeface="Arial" panose="020B0604020202020204" pitchFamily="34" charset="0"/>
              </a:rPr>
              <a:t>COSTERG	         </a:t>
            </a:r>
            <a:r>
              <a:rPr lang="fr-FR" sz="1200" b="1" dirty="0" smtClean="0">
                <a:solidFill>
                  <a:srgbClr val="00B0F0"/>
                </a:solidFill>
                <a:latin typeface="Arial" panose="020B0604020202020204" pitchFamily="34" charset="0"/>
                <a:cs typeface="Arial" panose="020B0604020202020204" pitchFamily="34" charset="0"/>
              </a:rPr>
              <a:t>		   Benjamin JAILLET</a:t>
            </a:r>
            <a:endParaRPr lang="fr-FR" sz="1200" b="1" dirty="0" smtClean="0">
              <a:solidFill>
                <a:srgbClr val="00B0F0"/>
              </a:solidFill>
              <a:latin typeface="Arial" panose="020B0604020202020204" pitchFamily="34" charset="0"/>
              <a:cs typeface="Arial" panose="020B0604020202020204" pitchFamily="34" charset="0"/>
            </a:endParaRPr>
          </a:p>
          <a:p>
            <a:pPr algn="ctr"/>
            <a:r>
              <a:rPr lang="fr-FR" sz="1200" dirty="0" smtClean="0">
                <a:solidFill>
                  <a:srgbClr val="00B0F0"/>
                </a:solidFill>
                <a:latin typeface="Arial" panose="020B0604020202020204" pitchFamily="34" charset="0"/>
                <a:cs typeface="Arial" panose="020B0604020202020204" pitchFamily="34" charset="0"/>
              </a:rPr>
              <a:t>     	Directeur </a:t>
            </a:r>
            <a:r>
              <a:rPr lang="fr-FR" sz="1200" dirty="0" smtClean="0">
                <a:solidFill>
                  <a:srgbClr val="00B0F0"/>
                </a:solidFill>
                <a:latin typeface="Arial" panose="020B0604020202020204" pitchFamily="34" charset="0"/>
                <a:cs typeface="Arial" panose="020B0604020202020204" pitchFamily="34" charset="0"/>
              </a:rPr>
              <a:t>du Golf 	     </a:t>
            </a:r>
            <a:r>
              <a:rPr lang="fr-FR" sz="1200" dirty="0" smtClean="0">
                <a:solidFill>
                  <a:srgbClr val="00B0F0"/>
                </a:solidFill>
                <a:latin typeface="Arial" panose="020B0604020202020204" pitchFamily="34" charset="0"/>
                <a:cs typeface="Arial" panose="020B0604020202020204" pitchFamily="34" charset="0"/>
              </a:rPr>
              <a:t>		Responsable enseignement</a:t>
            </a:r>
            <a:endParaRPr lang="fr-FR" sz="1200" dirty="0" smtClean="0">
              <a:solidFill>
                <a:srgbClr val="00B0F0"/>
              </a:solidFill>
              <a:latin typeface="Arial" panose="020B0604020202020204" pitchFamily="34" charset="0"/>
              <a:cs typeface="Arial" panose="020B0604020202020204" pitchFamily="34" charset="0"/>
            </a:endParaRPr>
          </a:p>
        </p:txBody>
      </p:sp>
      <p:sp>
        <p:nvSpPr>
          <p:cNvPr id="6" name="Rectangle 5"/>
          <p:cNvSpPr/>
          <p:nvPr/>
        </p:nvSpPr>
        <p:spPr>
          <a:xfrm>
            <a:off x="515836" y="8847568"/>
            <a:ext cx="1272362" cy="553998"/>
          </a:xfrm>
          <a:prstGeom prst="rect">
            <a:avLst/>
          </a:prstGeom>
        </p:spPr>
        <p:txBody>
          <a:bodyPr wrap="square">
            <a:spAutoFit/>
          </a:bodyPr>
          <a:lstStyle/>
          <a:p>
            <a:pPr algn="ctr"/>
            <a:r>
              <a:rPr lang="fr-FR" sz="1050" b="1" dirty="0" smtClean="0">
                <a:solidFill>
                  <a:srgbClr val="00B0F0"/>
                </a:solidFill>
                <a:latin typeface="Arial" panose="020B0604020202020204" pitchFamily="34" charset="0"/>
                <a:cs typeface="Arial" panose="020B0604020202020204" pitchFamily="34" charset="0"/>
              </a:rPr>
              <a:t>Jean-Claude MOUILLESEAUX</a:t>
            </a:r>
          </a:p>
          <a:p>
            <a:pPr algn="ctr"/>
            <a:r>
              <a:rPr lang="fr-FR" sz="900" dirty="0" smtClean="0">
                <a:solidFill>
                  <a:srgbClr val="00B0F0"/>
                </a:solidFill>
                <a:latin typeface="Arial" panose="020B0604020202020204" pitchFamily="34" charset="0"/>
                <a:cs typeface="Arial" panose="020B0604020202020204" pitchFamily="34" charset="0"/>
              </a:rPr>
              <a:t>ASBC</a:t>
            </a:r>
          </a:p>
        </p:txBody>
      </p:sp>
      <p:sp>
        <p:nvSpPr>
          <p:cNvPr id="23" name="Rectangle 22"/>
          <p:cNvSpPr/>
          <p:nvPr/>
        </p:nvSpPr>
        <p:spPr>
          <a:xfrm>
            <a:off x="2696935" y="8836026"/>
            <a:ext cx="1345824" cy="577081"/>
          </a:xfrm>
          <a:prstGeom prst="rect">
            <a:avLst/>
          </a:prstGeom>
        </p:spPr>
        <p:txBody>
          <a:bodyPr wrap="square">
            <a:spAutoFit/>
          </a:bodyPr>
          <a:lstStyle/>
          <a:p>
            <a:pPr algn="ctr"/>
            <a:r>
              <a:rPr lang="fr-FR" sz="1050" b="1" dirty="0" smtClean="0">
                <a:solidFill>
                  <a:srgbClr val="00B0F0"/>
                </a:solidFill>
                <a:latin typeface="Arial" panose="020B0604020202020204" pitchFamily="34" charset="0"/>
                <a:cs typeface="Arial" panose="020B0604020202020204" pitchFamily="34" charset="0"/>
              </a:rPr>
              <a:t>Margot BARDOL</a:t>
            </a:r>
          </a:p>
          <a:p>
            <a:pPr algn="ctr"/>
            <a:r>
              <a:rPr lang="fr-FR" sz="1050" dirty="0" smtClean="0">
                <a:solidFill>
                  <a:srgbClr val="00B0F0"/>
                </a:solidFill>
                <a:latin typeface="Arial" panose="020B0604020202020204" pitchFamily="34" charset="0"/>
                <a:cs typeface="Arial" panose="020B0604020202020204" pitchFamily="34" charset="0"/>
              </a:rPr>
              <a:t>Responsable </a:t>
            </a:r>
            <a:r>
              <a:rPr lang="fr-FR" sz="1050" dirty="0" smtClean="0">
                <a:solidFill>
                  <a:srgbClr val="00B0F0"/>
                </a:solidFill>
                <a:latin typeface="Arial" panose="020B0604020202020204" pitchFamily="34" charset="0"/>
                <a:cs typeface="Arial" panose="020B0604020202020204" pitchFamily="34" charset="0"/>
              </a:rPr>
              <a:t>accueil</a:t>
            </a:r>
          </a:p>
        </p:txBody>
      </p:sp>
      <p:sp>
        <p:nvSpPr>
          <p:cNvPr id="7" name="Rectangle à coins arrondis 6"/>
          <p:cNvSpPr/>
          <p:nvPr/>
        </p:nvSpPr>
        <p:spPr>
          <a:xfrm>
            <a:off x="175008" y="6958897"/>
            <a:ext cx="6912769" cy="43204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255125"/>
                </a:solidFill>
                <a:latin typeface="Century Gothic" panose="020B0502020202020204" pitchFamily="34" charset="0"/>
              </a:rPr>
              <a:t>UNE ÉQUIPE TRES DYNAMIQUE AU SERVICE DE VOS ENFANTS</a:t>
            </a:r>
            <a:endParaRPr lang="fr-FR" b="1" dirty="0">
              <a:solidFill>
                <a:srgbClr val="255125"/>
              </a:solidFill>
              <a:latin typeface="Century Gothic" panose="020B0502020202020204" pitchFamily="34"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017" y="4888245"/>
            <a:ext cx="1040670" cy="1352872"/>
          </a:xfrm>
          <a:prstGeom prst="rect">
            <a:avLst/>
          </a:prstGeom>
        </p:spPr>
      </p:pic>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59902" t="21093" r="32563" b="59900"/>
          <a:stretch/>
        </p:blipFill>
        <p:spPr>
          <a:xfrm>
            <a:off x="753393" y="7524499"/>
            <a:ext cx="800510" cy="1198039"/>
          </a:xfrm>
          <a:prstGeom prst="rect">
            <a:avLst/>
          </a:prstGeom>
        </p:spPr>
      </p:pic>
      <p:sp>
        <p:nvSpPr>
          <p:cNvPr id="16" name="ZoneTexte 15"/>
          <p:cNvSpPr txBox="1"/>
          <p:nvPr/>
        </p:nvSpPr>
        <p:spPr>
          <a:xfrm>
            <a:off x="5268064" y="8771991"/>
            <a:ext cx="1095677" cy="461665"/>
          </a:xfrm>
          <a:prstGeom prst="rect">
            <a:avLst/>
          </a:prstGeom>
          <a:noFill/>
        </p:spPr>
        <p:txBody>
          <a:bodyPr wrap="square" rtlCol="0">
            <a:spAutoFit/>
          </a:bodyPr>
          <a:lstStyle/>
          <a:p>
            <a:pPr algn="ctr"/>
            <a:r>
              <a:rPr lang="fr-FR" sz="1200" b="1" dirty="0" smtClean="0">
                <a:solidFill>
                  <a:srgbClr val="00B0F0"/>
                </a:solidFill>
                <a:latin typeface="Arial" panose="020B0604020202020204" pitchFamily="34" charset="0"/>
                <a:cs typeface="Arial" panose="020B0604020202020204" pitchFamily="34" charset="0"/>
              </a:rPr>
              <a:t>Manon MAUVILLY</a:t>
            </a:r>
            <a:endParaRPr lang="fr-FR" sz="1200" b="1" dirty="0" smtClean="0">
              <a:solidFill>
                <a:srgbClr val="00B0F0"/>
              </a:solidFill>
              <a:latin typeface="Arial" panose="020B0604020202020204" pitchFamily="34" charset="0"/>
              <a:cs typeface="Arial" panose="020B0604020202020204" pitchFamily="34" charset="0"/>
            </a:endParaRPr>
          </a:p>
        </p:txBody>
      </p:sp>
      <p:sp>
        <p:nvSpPr>
          <p:cNvPr id="21" name="ZoneTexte 20"/>
          <p:cNvSpPr txBox="1"/>
          <p:nvPr/>
        </p:nvSpPr>
        <p:spPr>
          <a:xfrm>
            <a:off x="4769660" y="9233656"/>
            <a:ext cx="2092484" cy="276999"/>
          </a:xfrm>
          <a:prstGeom prst="rect">
            <a:avLst/>
          </a:prstGeom>
          <a:noFill/>
        </p:spPr>
        <p:txBody>
          <a:bodyPr wrap="square" rtlCol="0">
            <a:spAutoFit/>
          </a:bodyPr>
          <a:lstStyle/>
          <a:p>
            <a:pPr algn="ctr"/>
            <a:r>
              <a:rPr lang="fr-FR" sz="1200" dirty="0" smtClean="0">
                <a:solidFill>
                  <a:srgbClr val="00B0F0"/>
                </a:solidFill>
                <a:latin typeface="Arial" panose="020B0604020202020204" pitchFamily="34" charset="0"/>
                <a:cs typeface="Arial" panose="020B0604020202020204" pitchFamily="34" charset="0"/>
              </a:rPr>
              <a:t>Chargée </a:t>
            </a:r>
            <a:r>
              <a:rPr lang="fr-FR" sz="1200" dirty="0" smtClean="0">
                <a:solidFill>
                  <a:srgbClr val="00B0F0"/>
                </a:solidFill>
                <a:latin typeface="Arial" panose="020B0604020202020204" pitchFamily="34" charset="0"/>
                <a:cs typeface="Arial" panose="020B0604020202020204" pitchFamily="34" charset="0"/>
              </a:rPr>
              <a:t>de clientèle</a:t>
            </a:r>
            <a:endParaRPr lang="fr-FR" sz="1200" dirty="0">
              <a:solidFill>
                <a:srgbClr val="00B0F0"/>
              </a:solidFill>
              <a:latin typeface="Arial" panose="020B0604020202020204" pitchFamily="34" charset="0"/>
              <a:cs typeface="Arial" panose="020B0604020202020204" pitchFamily="34" charset="0"/>
            </a:endParaRPr>
          </a:p>
        </p:txBody>
      </p:sp>
      <p:pic>
        <p:nvPicPr>
          <p:cNvPr id="2" name="Image 1"/>
          <p:cNvPicPr>
            <a:picLocks noChangeAspect="1"/>
          </p:cNvPicPr>
          <p:nvPr/>
        </p:nvPicPr>
        <p:blipFill rotWithShape="1">
          <a:blip r:embed="rId4" cstate="print">
            <a:extLst>
              <a:ext uri="{28A0092B-C50C-407E-A947-70E740481C1C}">
                <a14:useLocalDpi xmlns:a14="http://schemas.microsoft.com/office/drawing/2010/main" val="0"/>
              </a:ext>
            </a:extLst>
          </a:blip>
          <a:srcRect t="33004" r="39449" b="24758"/>
          <a:stretch/>
        </p:blipFill>
        <p:spPr>
          <a:xfrm>
            <a:off x="3013503" y="7524499"/>
            <a:ext cx="795799" cy="1336461"/>
          </a:xfrm>
          <a:prstGeom prst="rect">
            <a:avLst/>
          </a:prstGeom>
        </p:spPr>
      </p:pic>
      <p:pic>
        <p:nvPicPr>
          <p:cNvPr id="5" name="Image 4"/>
          <p:cNvPicPr>
            <a:picLocks noChangeAspect="1"/>
          </p:cNvPicPr>
          <p:nvPr/>
        </p:nvPicPr>
        <p:blipFill rotWithShape="1">
          <a:blip r:embed="rId5" cstate="print">
            <a:extLst>
              <a:ext uri="{28A0092B-C50C-407E-A947-70E740481C1C}">
                <a14:useLocalDpi xmlns:a14="http://schemas.microsoft.com/office/drawing/2010/main" val="0"/>
              </a:ext>
            </a:extLst>
          </a:blip>
          <a:srcRect r="39082"/>
          <a:stretch/>
        </p:blipFill>
        <p:spPr>
          <a:xfrm>
            <a:off x="4995589" y="4913295"/>
            <a:ext cx="1224136" cy="1340896"/>
          </a:xfrm>
          <a:prstGeom prst="rect">
            <a:avLst/>
          </a:prstGeom>
        </p:spPr>
      </p:pic>
      <p:pic>
        <p:nvPicPr>
          <p:cNvPr id="8" name="Image 7"/>
          <p:cNvPicPr>
            <a:picLocks noChangeAspect="1"/>
          </p:cNvPicPr>
          <p:nvPr/>
        </p:nvPicPr>
        <p:blipFill rotWithShape="1">
          <a:blip r:embed="rId6" cstate="print">
            <a:extLst>
              <a:ext uri="{28A0092B-C50C-407E-A947-70E740481C1C}">
                <a14:useLocalDpi xmlns:a14="http://schemas.microsoft.com/office/drawing/2010/main" val="0"/>
              </a:ext>
            </a:extLst>
          </a:blip>
          <a:srcRect b="30230"/>
          <a:stretch/>
        </p:blipFill>
        <p:spPr>
          <a:xfrm>
            <a:off x="5364447" y="7537754"/>
            <a:ext cx="999294" cy="1184784"/>
          </a:xfrm>
          <a:prstGeom prst="rect">
            <a:avLst/>
          </a:prstGeom>
        </p:spPr>
      </p:pic>
    </p:spTree>
    <p:extLst>
      <p:ext uri="{BB962C8B-B14F-4D97-AF65-F5344CB8AC3E}">
        <p14:creationId xmlns:p14="http://schemas.microsoft.com/office/powerpoint/2010/main" val="1345817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9380111"/>
            <a:ext cx="7287495" cy="1140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0" y="1799737"/>
            <a:ext cx="3646025" cy="35228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106071" y="160337"/>
            <a:ext cx="7107371" cy="800219"/>
          </a:xfrm>
          <a:prstGeom prst="rect">
            <a:avLst/>
          </a:prstGeom>
          <a:noFill/>
        </p:spPr>
        <p:txBody>
          <a:bodyPr wrap="square" rtlCol="0">
            <a:spAutoFit/>
          </a:bodyPr>
          <a:lstStyle/>
          <a:p>
            <a:r>
              <a:rPr lang="fr-FR" sz="2300" dirty="0">
                <a:latin typeface="Arial" panose="020B0604020202020204" pitchFamily="34" charset="0"/>
                <a:cs typeface="Arial" panose="020B0604020202020204" pitchFamily="34" charset="0"/>
              </a:rPr>
              <a:t>É</a:t>
            </a:r>
            <a:r>
              <a:rPr lang="fr-FR" sz="2300" dirty="0" smtClean="0">
                <a:latin typeface="Arial" panose="020B0604020202020204" pitchFamily="34" charset="0"/>
                <a:cs typeface="Arial" panose="020B0604020202020204" pitchFamily="34" charset="0"/>
              </a:rPr>
              <a:t>COLE DE GOLF BLUEGREEN</a:t>
            </a:r>
            <a:r>
              <a:rPr lang="fr-FR" sz="2300" dirty="0" smtClean="0">
                <a:solidFill>
                  <a:srgbClr val="7030A0"/>
                </a:solidFill>
                <a:latin typeface="Arial" panose="020B0604020202020204" pitchFamily="34" charset="0"/>
                <a:cs typeface="Arial" panose="020B0604020202020204" pitchFamily="34" charset="0"/>
              </a:rPr>
              <a:t> </a:t>
            </a:r>
            <a:r>
              <a:rPr lang="fr-FR" sz="2300" dirty="0" smtClean="0">
                <a:latin typeface="Arial" panose="020B0604020202020204" pitchFamily="34" charset="0"/>
                <a:cs typeface="Arial" panose="020B0604020202020204" pitchFamily="34" charset="0"/>
              </a:rPr>
              <a:t>QUETIGNY</a:t>
            </a:r>
          </a:p>
          <a:p>
            <a:r>
              <a:rPr lang="fr-FR" sz="2300" dirty="0" smtClean="0">
                <a:solidFill>
                  <a:srgbClr val="00B0F0"/>
                </a:solidFill>
                <a:latin typeface="Arial" panose="020B0604020202020204" pitchFamily="34" charset="0"/>
                <a:cs typeface="Arial" panose="020B0604020202020204" pitchFamily="34" charset="0"/>
              </a:rPr>
              <a:t>GROUPES</a:t>
            </a:r>
          </a:p>
        </p:txBody>
      </p:sp>
      <p:sp>
        <p:nvSpPr>
          <p:cNvPr id="7" name="ZoneTexte 6"/>
          <p:cNvSpPr txBox="1"/>
          <p:nvPr/>
        </p:nvSpPr>
        <p:spPr>
          <a:xfrm>
            <a:off x="66070" y="968740"/>
            <a:ext cx="7122732" cy="830997"/>
          </a:xfrm>
          <a:prstGeom prst="rect">
            <a:avLst/>
          </a:prstGeom>
          <a:noFill/>
        </p:spPr>
        <p:txBody>
          <a:bodyPr wrap="square" rtlCol="0">
            <a:spAutoFit/>
          </a:bodyPr>
          <a:lstStyle/>
          <a:p>
            <a:pPr algn="just"/>
            <a:r>
              <a:rPr lang="fr-FR" sz="1200" dirty="0" smtClean="0">
                <a:latin typeface="Arial" panose="020B0604020202020204" pitchFamily="34" charset="0"/>
                <a:cs typeface="Arial" panose="020B0604020202020204" pitchFamily="34" charset="0"/>
              </a:rPr>
              <a:t>Le Golf et l’Association Sportive de Quetigny donnent toutes leurs chances aux juniors </a:t>
            </a:r>
            <a:r>
              <a:rPr lang="fr-FR" sz="1200" dirty="0">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pour apprendre le golf dans un environnement de jeu, d’éducation et  d’amusement. Notre équipe professionnelle  fournira un savoir faire et une expertise qui guidera votre enfant au fil de son évolution. Notre programme annuel est conçu pour tous les âges et les niveaux des jeunes joueurs en herbe ! </a:t>
            </a:r>
            <a:endParaRPr lang="fr-FR" sz="1200" dirty="0">
              <a:latin typeface="Arial" panose="020B0604020202020204" pitchFamily="34" charset="0"/>
              <a:cs typeface="Arial" panose="020B0604020202020204" pitchFamily="34" charset="0"/>
            </a:endParaRPr>
          </a:p>
        </p:txBody>
      </p:sp>
      <p:sp>
        <p:nvSpPr>
          <p:cNvPr id="8" name="Organigramme : Connecteur 7"/>
          <p:cNvSpPr/>
          <p:nvPr/>
        </p:nvSpPr>
        <p:spPr>
          <a:xfrm>
            <a:off x="107447" y="1882459"/>
            <a:ext cx="856911" cy="861188"/>
          </a:xfrm>
          <a:prstGeom prst="flowChartConnector">
            <a:avLst/>
          </a:prstGeom>
          <a:solidFill>
            <a:srgbClr val="255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Picture 4" descr="Résultat de recherche d'images pour &quot;drawing baby bird&quot;"/>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060" l="0" r="100000">
                        <a14:backgroundMark x1="78390" y1="91536" x2="89831" y2="84639"/>
                        <a14:backgroundMark x1="95339" y1="72727" x2="90678" y2="91536"/>
                        <a14:backgroundMark x1="4661" y1="95611" x2="33898" y2="84639"/>
                        <a14:backgroundMark x1="42373" y1="88088" x2="50000" y2="94984"/>
                        <a14:backgroundMark x1="10169" y1="15987" x2="30085" y2="6897"/>
                        <a14:backgroundMark x1="96610" y1="29154" x2="72034" y2="4702"/>
                      </a14:backgroundRemoval>
                    </a14:imgEffect>
                  </a14:imgLayer>
                </a14:imgProps>
              </a:ext>
              <a:ext uri="{28A0092B-C50C-407E-A947-70E740481C1C}">
                <a14:useLocalDpi xmlns:a14="http://schemas.microsoft.com/office/drawing/2010/main" val="0"/>
              </a:ext>
            </a:extLst>
          </a:blip>
          <a:srcRect/>
          <a:stretch>
            <a:fillRect/>
          </a:stretch>
        </p:blipFill>
        <p:spPr bwMode="auto">
          <a:xfrm>
            <a:off x="229450" y="1926715"/>
            <a:ext cx="576702" cy="779524"/>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967711" y="1807543"/>
            <a:ext cx="2664297" cy="1107996"/>
          </a:xfrm>
          <a:prstGeom prst="rect">
            <a:avLst/>
          </a:prstGeom>
          <a:noFill/>
        </p:spPr>
        <p:txBody>
          <a:bodyPr wrap="square" rtlCol="0">
            <a:spAutoFit/>
          </a:bodyPr>
          <a:lstStyle/>
          <a:p>
            <a:r>
              <a:rPr lang="fr-FR" b="1" dirty="0" smtClean="0">
                <a:solidFill>
                  <a:srgbClr val="255125"/>
                </a:solidFill>
                <a:latin typeface="Century Gothic" panose="020B0502020202020204" pitchFamily="34" charset="0"/>
              </a:rPr>
              <a:t>Les Pioupious – </a:t>
            </a:r>
            <a:r>
              <a:rPr lang="fr-FR" b="1" dirty="0" smtClean="0">
                <a:solidFill>
                  <a:srgbClr val="255125"/>
                </a:solidFill>
                <a:latin typeface="Century Gothic" panose="020B0502020202020204" pitchFamily="34" charset="0"/>
              </a:rPr>
              <a:t>249 </a:t>
            </a:r>
            <a:r>
              <a:rPr lang="fr-FR" b="1" dirty="0" smtClean="0">
                <a:solidFill>
                  <a:srgbClr val="255125"/>
                </a:solidFill>
                <a:latin typeface="Century Gothic" panose="020B0502020202020204" pitchFamily="34" charset="0"/>
              </a:rPr>
              <a:t>€</a:t>
            </a:r>
          </a:p>
          <a:p>
            <a:r>
              <a:rPr lang="fr-FR" sz="1600" b="1" dirty="0" smtClean="0">
                <a:solidFill>
                  <a:srgbClr val="255125"/>
                </a:solidFill>
                <a:latin typeface="Century Gothic" panose="020B0502020202020204" pitchFamily="34" charset="0"/>
              </a:rPr>
              <a:t>INITIATION</a:t>
            </a:r>
          </a:p>
          <a:p>
            <a:r>
              <a:rPr lang="fr-FR" sz="1600" b="1" dirty="0" smtClean="0">
                <a:solidFill>
                  <a:srgbClr val="255125"/>
                </a:solidFill>
                <a:latin typeface="Century Gothic" panose="020B0502020202020204" pitchFamily="34" charset="0"/>
              </a:rPr>
              <a:t>Séances </a:t>
            </a:r>
            <a:r>
              <a:rPr lang="fr-FR" sz="1600" b="1" dirty="0">
                <a:solidFill>
                  <a:srgbClr val="255125"/>
                </a:solidFill>
                <a:latin typeface="Century Gothic" panose="020B0502020202020204" pitchFamily="34" charset="0"/>
              </a:rPr>
              <a:t>d’1h00</a:t>
            </a:r>
          </a:p>
          <a:p>
            <a:r>
              <a:rPr lang="fr-FR" sz="1600" b="1" dirty="0" smtClean="0">
                <a:solidFill>
                  <a:srgbClr val="255125"/>
                </a:solidFill>
                <a:latin typeface="Century Gothic" panose="020B0502020202020204" pitchFamily="34" charset="0"/>
              </a:rPr>
              <a:t>Ages </a:t>
            </a:r>
            <a:r>
              <a:rPr lang="fr-FR" sz="1600" b="1" dirty="0" smtClean="0">
                <a:solidFill>
                  <a:srgbClr val="255125"/>
                </a:solidFill>
                <a:latin typeface="Century Gothic" panose="020B0502020202020204" pitchFamily="34" charset="0"/>
              </a:rPr>
              <a:t>4-7 ans</a:t>
            </a:r>
          </a:p>
        </p:txBody>
      </p:sp>
      <p:sp>
        <p:nvSpPr>
          <p:cNvPr id="22" name="ZoneTexte 21"/>
          <p:cNvSpPr txBox="1"/>
          <p:nvPr/>
        </p:nvSpPr>
        <p:spPr>
          <a:xfrm>
            <a:off x="154944" y="2863130"/>
            <a:ext cx="3424230" cy="2046714"/>
          </a:xfrm>
          <a:prstGeom prst="rect">
            <a:avLst/>
          </a:prstGeom>
          <a:noFill/>
        </p:spPr>
        <p:txBody>
          <a:bodyPr wrap="square" rtlCol="0">
            <a:spAutoFit/>
          </a:bodyPr>
          <a:lstStyle/>
          <a:p>
            <a:pPr algn="just"/>
            <a:r>
              <a:rPr lang="fr-FR" sz="1100" b="1" dirty="0" smtClean="0">
                <a:solidFill>
                  <a:srgbClr val="255125"/>
                </a:solidFill>
                <a:latin typeface="Arial" panose="020B0604020202020204" pitchFamily="34" charset="0"/>
                <a:cs typeface="Arial" panose="020B0604020202020204" pitchFamily="34" charset="0"/>
              </a:rPr>
              <a:t>FOCUS  vers l’introduction du jeune golfeur dans le jeu de golf : étiquette, putting, grand jeu, approches et exercices de motricités.</a:t>
            </a:r>
          </a:p>
          <a:p>
            <a:pPr algn="just"/>
            <a:endParaRPr lang="fr-FR" sz="400" b="1" dirty="0" smtClean="0">
              <a:solidFill>
                <a:srgbClr val="255125"/>
              </a:solidFill>
              <a:latin typeface="Arial" panose="020B0604020202020204" pitchFamily="34" charset="0"/>
              <a:cs typeface="Arial" panose="020B0604020202020204" pitchFamily="34" charset="0"/>
            </a:endParaRPr>
          </a:p>
          <a:p>
            <a:pPr algn="just"/>
            <a:r>
              <a:rPr lang="fr-FR" sz="1100" b="1" u="sng" dirty="0" smtClean="0">
                <a:solidFill>
                  <a:srgbClr val="255125"/>
                </a:solidFill>
                <a:latin typeface="Arial" panose="020B0604020202020204" pitchFamily="34" charset="0"/>
                <a:cs typeface="Arial" panose="020B0604020202020204" pitchFamily="34" charset="0"/>
              </a:rPr>
              <a:t>LES +</a:t>
            </a:r>
          </a:p>
          <a:p>
            <a:pPr algn="just"/>
            <a:endParaRPr lang="fr-FR" sz="800" b="1" dirty="0">
              <a:solidFill>
                <a:srgbClr val="255125"/>
              </a:solidFill>
              <a:latin typeface="Arial" panose="020B0604020202020204" pitchFamily="34" charset="0"/>
              <a:cs typeface="Arial" panose="020B0604020202020204" pitchFamily="34" charset="0"/>
            </a:endParaRPr>
          </a:p>
          <a:p>
            <a:pPr algn="just"/>
            <a:r>
              <a:rPr lang="fr-FR" sz="1100" b="1" dirty="0" smtClean="0">
                <a:solidFill>
                  <a:srgbClr val="255125"/>
                </a:solidFill>
                <a:latin typeface="Arial" panose="020B0604020202020204" pitchFamily="34" charset="0"/>
                <a:cs typeface="Arial" panose="020B0604020202020204" pitchFamily="34" charset="0"/>
              </a:rPr>
              <a:t>* Prêt de matériel </a:t>
            </a:r>
          </a:p>
          <a:p>
            <a:pPr algn="just"/>
            <a:r>
              <a:rPr lang="fr-FR" sz="1100" b="1" dirty="0" smtClean="0">
                <a:solidFill>
                  <a:srgbClr val="255125"/>
                </a:solidFill>
                <a:latin typeface="Arial" panose="020B0604020202020204" pitchFamily="34" charset="0"/>
                <a:cs typeface="Arial" panose="020B0604020202020204" pitchFamily="34" charset="0"/>
              </a:rPr>
              <a:t>* Accès zones d’entraînement</a:t>
            </a:r>
          </a:p>
          <a:p>
            <a:pPr algn="just"/>
            <a:r>
              <a:rPr lang="fr-FR" sz="1100" b="1" dirty="0" smtClean="0">
                <a:solidFill>
                  <a:srgbClr val="255125"/>
                </a:solidFill>
                <a:latin typeface="Arial" panose="020B0604020202020204" pitchFamily="34" charset="0"/>
                <a:cs typeface="Arial" panose="020B0604020202020204" pitchFamily="34" charset="0"/>
              </a:rPr>
              <a:t>* Abonnement parcours 3 trous</a:t>
            </a:r>
            <a:endParaRPr lang="fr-FR" sz="1100" b="1" dirty="0">
              <a:solidFill>
                <a:srgbClr val="255125"/>
              </a:solidFill>
              <a:latin typeface="Arial" panose="020B0604020202020204" pitchFamily="34" charset="0"/>
              <a:cs typeface="Arial" panose="020B0604020202020204" pitchFamily="34" charset="0"/>
            </a:endParaRPr>
          </a:p>
          <a:p>
            <a:pPr algn="just"/>
            <a:endParaRPr lang="fr-FR" sz="600" b="1" dirty="0">
              <a:solidFill>
                <a:srgbClr val="255125"/>
              </a:solidFill>
              <a:latin typeface="Arial" panose="020B0604020202020204" pitchFamily="34" charset="0"/>
              <a:cs typeface="Arial" panose="020B0604020202020204" pitchFamily="34" charset="0"/>
            </a:endParaRPr>
          </a:p>
          <a:p>
            <a:pPr algn="just"/>
            <a:endParaRPr lang="fr-FR" sz="400" b="1" dirty="0">
              <a:solidFill>
                <a:srgbClr val="255125"/>
              </a:solidFill>
              <a:latin typeface="Arial" panose="020B0604020202020204" pitchFamily="34" charset="0"/>
              <a:cs typeface="Arial" panose="020B0604020202020204" pitchFamily="34" charset="0"/>
            </a:endParaRPr>
          </a:p>
          <a:p>
            <a:pPr algn="just"/>
            <a:r>
              <a:rPr lang="fr-FR" sz="1100" b="1" u="sng" dirty="0" smtClean="0">
                <a:solidFill>
                  <a:srgbClr val="255125"/>
                </a:solidFill>
                <a:latin typeface="Arial" panose="020B0604020202020204" pitchFamily="34" charset="0"/>
                <a:cs typeface="Arial" panose="020B0604020202020204" pitchFamily="34" charset="0"/>
              </a:rPr>
              <a:t>PLANNING</a:t>
            </a:r>
          </a:p>
          <a:p>
            <a:pPr algn="just"/>
            <a:endParaRPr lang="fr-FR" sz="600" b="1" u="sng" dirty="0" smtClean="0">
              <a:solidFill>
                <a:srgbClr val="255125"/>
              </a:solidFill>
              <a:latin typeface="Arial" panose="020B0604020202020204" pitchFamily="34" charset="0"/>
              <a:cs typeface="Arial" panose="020B0604020202020204" pitchFamily="34" charset="0"/>
            </a:endParaRPr>
          </a:p>
          <a:p>
            <a:pPr algn="just"/>
            <a:r>
              <a:rPr lang="fr-FR" sz="1100" b="1" dirty="0" smtClean="0">
                <a:solidFill>
                  <a:srgbClr val="255125"/>
                </a:solidFill>
                <a:latin typeface="Arial" panose="020B0604020202020204" pitchFamily="34" charset="0"/>
                <a:cs typeface="Arial" panose="020B0604020202020204" pitchFamily="34" charset="0"/>
              </a:rPr>
              <a:t>Samedi de </a:t>
            </a:r>
            <a:r>
              <a:rPr lang="fr-FR" sz="1100" b="1" dirty="0" smtClean="0">
                <a:solidFill>
                  <a:srgbClr val="255125"/>
                </a:solidFill>
                <a:latin typeface="Arial" panose="020B0604020202020204" pitchFamily="34" charset="0"/>
                <a:cs typeface="Arial" panose="020B0604020202020204" pitchFamily="34" charset="0"/>
              </a:rPr>
              <a:t>09h00 </a:t>
            </a:r>
            <a:r>
              <a:rPr lang="fr-FR" sz="1100" b="1" dirty="0" smtClean="0">
                <a:solidFill>
                  <a:srgbClr val="255125"/>
                </a:solidFill>
                <a:latin typeface="Arial" panose="020B0604020202020204" pitchFamily="34" charset="0"/>
                <a:cs typeface="Arial" panose="020B0604020202020204" pitchFamily="34" charset="0"/>
              </a:rPr>
              <a:t>à </a:t>
            </a:r>
            <a:r>
              <a:rPr lang="fr-FR" sz="1100" b="1" dirty="0" smtClean="0">
                <a:solidFill>
                  <a:srgbClr val="255125"/>
                </a:solidFill>
                <a:latin typeface="Arial" panose="020B0604020202020204" pitchFamily="34" charset="0"/>
                <a:cs typeface="Arial" panose="020B0604020202020204" pitchFamily="34" charset="0"/>
              </a:rPr>
              <a:t>10h00</a:t>
            </a:r>
            <a:endParaRPr lang="fr-FR" sz="1100" b="1" dirty="0" smtClean="0">
              <a:solidFill>
                <a:srgbClr val="255125"/>
              </a:solidFill>
              <a:latin typeface="Arial" panose="020B0604020202020204" pitchFamily="34" charset="0"/>
              <a:cs typeface="Arial" panose="020B0604020202020204" pitchFamily="34" charset="0"/>
            </a:endParaRPr>
          </a:p>
        </p:txBody>
      </p:sp>
      <p:sp>
        <p:nvSpPr>
          <p:cNvPr id="28" name="Rectangle 27"/>
          <p:cNvSpPr/>
          <p:nvPr/>
        </p:nvSpPr>
        <p:spPr>
          <a:xfrm>
            <a:off x="3622110" y="1799737"/>
            <a:ext cx="3632765" cy="352288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255125"/>
              </a:solidFill>
            </a:endParaRPr>
          </a:p>
        </p:txBody>
      </p:sp>
      <p:sp>
        <p:nvSpPr>
          <p:cNvPr id="31" name="ZoneTexte 30"/>
          <p:cNvSpPr txBox="1"/>
          <p:nvPr/>
        </p:nvSpPr>
        <p:spPr>
          <a:xfrm>
            <a:off x="4786250" y="1800573"/>
            <a:ext cx="2644893" cy="1231106"/>
          </a:xfrm>
          <a:prstGeom prst="rect">
            <a:avLst/>
          </a:prstGeom>
          <a:noFill/>
        </p:spPr>
        <p:txBody>
          <a:bodyPr wrap="square" rtlCol="0">
            <a:spAutoFit/>
          </a:bodyPr>
          <a:lstStyle/>
          <a:p>
            <a:r>
              <a:rPr lang="fr-FR" b="1" dirty="0" smtClean="0">
                <a:solidFill>
                  <a:srgbClr val="255125"/>
                </a:solidFill>
                <a:latin typeface="Century Gothic" panose="020B0502020202020204" pitchFamily="34" charset="0"/>
              </a:rPr>
              <a:t>Les Birdies – </a:t>
            </a:r>
            <a:r>
              <a:rPr lang="fr-FR" b="1" dirty="0" smtClean="0">
                <a:solidFill>
                  <a:srgbClr val="255125"/>
                </a:solidFill>
                <a:latin typeface="Century Gothic" panose="020B0502020202020204" pitchFamily="34" charset="0"/>
              </a:rPr>
              <a:t>330</a:t>
            </a:r>
            <a:r>
              <a:rPr lang="fr-FR" b="1" dirty="0" smtClean="0">
                <a:solidFill>
                  <a:srgbClr val="255125"/>
                </a:solidFill>
                <a:latin typeface="Century Gothic" panose="020B0502020202020204" pitchFamily="34" charset="0"/>
              </a:rPr>
              <a:t> </a:t>
            </a:r>
            <a:r>
              <a:rPr lang="fr-FR" b="1" dirty="0" smtClean="0">
                <a:solidFill>
                  <a:srgbClr val="255125"/>
                </a:solidFill>
                <a:latin typeface="Century Gothic" panose="020B0502020202020204" pitchFamily="34" charset="0"/>
              </a:rPr>
              <a:t>€</a:t>
            </a:r>
            <a:endParaRPr lang="fr-FR" sz="2000" b="1" dirty="0" smtClean="0">
              <a:solidFill>
                <a:srgbClr val="255125"/>
              </a:solidFill>
              <a:latin typeface="Century Gothic" panose="020B0502020202020204" pitchFamily="34" charset="0"/>
            </a:endParaRPr>
          </a:p>
          <a:p>
            <a:r>
              <a:rPr lang="fr-FR" sz="1600" b="1" dirty="0" smtClean="0">
                <a:solidFill>
                  <a:srgbClr val="255125"/>
                </a:solidFill>
                <a:latin typeface="Century Gothic" panose="020B0502020202020204" pitchFamily="34" charset="0"/>
              </a:rPr>
              <a:t>DÉVELOPPEMENT</a:t>
            </a:r>
          </a:p>
          <a:p>
            <a:r>
              <a:rPr lang="fr-FR" sz="1600" b="1" dirty="0" smtClean="0">
                <a:solidFill>
                  <a:srgbClr val="255125"/>
                </a:solidFill>
                <a:latin typeface="Century Gothic" panose="020B0502020202020204" pitchFamily="34" charset="0"/>
              </a:rPr>
              <a:t>Séances </a:t>
            </a:r>
            <a:r>
              <a:rPr lang="fr-FR" sz="1600" b="1" dirty="0" smtClean="0">
                <a:solidFill>
                  <a:srgbClr val="255125"/>
                </a:solidFill>
                <a:latin typeface="Century Gothic" panose="020B0502020202020204" pitchFamily="34" charset="0"/>
              </a:rPr>
              <a:t>d’1h30</a:t>
            </a:r>
            <a:endParaRPr lang="fr-FR" sz="1600" b="1" dirty="0" smtClean="0">
              <a:solidFill>
                <a:srgbClr val="255125"/>
              </a:solidFill>
              <a:latin typeface="Century Gothic" panose="020B0502020202020204" pitchFamily="34" charset="0"/>
            </a:endParaRPr>
          </a:p>
          <a:p>
            <a:r>
              <a:rPr lang="fr-FR" sz="1600" b="1" dirty="0" smtClean="0">
                <a:solidFill>
                  <a:srgbClr val="255125"/>
                </a:solidFill>
                <a:latin typeface="Century Gothic" panose="020B0502020202020204" pitchFamily="34" charset="0"/>
              </a:rPr>
              <a:t>Ages </a:t>
            </a:r>
            <a:r>
              <a:rPr lang="fr-FR" sz="1600" b="1" dirty="0" smtClean="0">
                <a:solidFill>
                  <a:srgbClr val="255125"/>
                </a:solidFill>
                <a:latin typeface="Century Gothic" panose="020B0502020202020204" pitchFamily="34" charset="0"/>
              </a:rPr>
              <a:t>8-10 </a:t>
            </a:r>
            <a:r>
              <a:rPr lang="fr-FR" sz="1600" b="1" dirty="0" smtClean="0">
                <a:solidFill>
                  <a:srgbClr val="255125"/>
                </a:solidFill>
                <a:latin typeface="Century Gothic" panose="020B0502020202020204" pitchFamily="34" charset="0"/>
              </a:rPr>
              <a:t>ans</a:t>
            </a:r>
          </a:p>
          <a:p>
            <a:endParaRPr lang="fr-FR" sz="800" b="1" dirty="0" smtClean="0">
              <a:solidFill>
                <a:srgbClr val="255125"/>
              </a:solidFill>
              <a:latin typeface="Century Gothic" panose="020B0502020202020204" pitchFamily="34" charset="0"/>
            </a:endParaRPr>
          </a:p>
        </p:txBody>
      </p:sp>
      <p:sp>
        <p:nvSpPr>
          <p:cNvPr id="32" name="ZoneTexte 31"/>
          <p:cNvSpPr txBox="1"/>
          <p:nvPr/>
        </p:nvSpPr>
        <p:spPr>
          <a:xfrm>
            <a:off x="3731897" y="2887663"/>
            <a:ext cx="3495940" cy="2123658"/>
          </a:xfrm>
          <a:prstGeom prst="rect">
            <a:avLst/>
          </a:prstGeom>
          <a:noFill/>
        </p:spPr>
        <p:txBody>
          <a:bodyPr wrap="square" rtlCol="0">
            <a:spAutoFit/>
          </a:bodyPr>
          <a:lstStyle/>
          <a:p>
            <a:pPr algn="just"/>
            <a:r>
              <a:rPr lang="fr-FR" sz="1050" b="1" dirty="0" smtClean="0">
                <a:solidFill>
                  <a:srgbClr val="255125"/>
                </a:solidFill>
                <a:latin typeface="Arial" panose="020B0604020202020204" pitchFamily="34" charset="0"/>
                <a:cs typeface="Arial" panose="020B0604020202020204" pitchFamily="34" charset="0"/>
              </a:rPr>
              <a:t>FOCUS  sur le développement technique de tous les compartiments du jeu de golf de façon ludique et convivial</a:t>
            </a:r>
            <a:r>
              <a:rPr lang="fr-FR" sz="1050" b="1" dirty="0">
                <a:solidFill>
                  <a:srgbClr val="255125"/>
                </a:solidFill>
                <a:latin typeface="Arial" panose="020B0604020202020204" pitchFamily="34" charset="0"/>
                <a:cs typeface="Arial" panose="020B0604020202020204" pitchFamily="34" charset="0"/>
              </a:rPr>
              <a:t>.</a:t>
            </a:r>
            <a:endParaRPr lang="fr-FR" sz="1050" b="1" dirty="0" smtClean="0">
              <a:solidFill>
                <a:srgbClr val="255125"/>
              </a:solidFill>
              <a:latin typeface="Arial" panose="020B0604020202020204" pitchFamily="34" charset="0"/>
              <a:cs typeface="Arial" panose="020B0604020202020204" pitchFamily="34" charset="0"/>
            </a:endParaRPr>
          </a:p>
          <a:p>
            <a:pPr algn="just"/>
            <a:r>
              <a:rPr lang="fr-FR" sz="1050" b="1" dirty="0" smtClean="0">
                <a:solidFill>
                  <a:srgbClr val="255125"/>
                </a:solidFill>
                <a:latin typeface="Arial" panose="020B0604020202020204" pitchFamily="34" charset="0"/>
                <a:cs typeface="Arial" panose="020B0604020202020204" pitchFamily="34" charset="0"/>
              </a:rPr>
              <a:t>Apprentissage de l’explosivité et la coordination  au travers d’exercices de lancers et de réflexes.</a:t>
            </a:r>
            <a:endParaRPr lang="fr-FR" sz="300" b="1" dirty="0" smtClean="0">
              <a:solidFill>
                <a:srgbClr val="255125"/>
              </a:solidFill>
              <a:latin typeface="Arial" panose="020B0604020202020204" pitchFamily="34" charset="0"/>
              <a:cs typeface="Arial" panose="020B0604020202020204" pitchFamily="34" charset="0"/>
            </a:endParaRPr>
          </a:p>
          <a:p>
            <a:pPr algn="just"/>
            <a:endParaRPr lang="fr-FR" sz="300" b="1" dirty="0">
              <a:solidFill>
                <a:srgbClr val="255125"/>
              </a:solidFill>
              <a:latin typeface="Arial" panose="020B0604020202020204" pitchFamily="34" charset="0"/>
              <a:cs typeface="Arial" panose="020B0604020202020204" pitchFamily="34" charset="0"/>
            </a:endParaRPr>
          </a:p>
          <a:p>
            <a:pPr algn="just"/>
            <a:r>
              <a:rPr lang="fr-FR" sz="1050" b="1" u="sng" dirty="0" smtClean="0">
                <a:solidFill>
                  <a:srgbClr val="255125"/>
                </a:solidFill>
                <a:latin typeface="Arial" panose="020B0604020202020204" pitchFamily="34" charset="0"/>
                <a:cs typeface="Arial" panose="020B0604020202020204" pitchFamily="34" charset="0"/>
              </a:rPr>
              <a:t>LES +</a:t>
            </a:r>
          </a:p>
          <a:p>
            <a:pPr algn="just"/>
            <a:endParaRPr lang="fr-FR" sz="500" b="1" dirty="0" smtClean="0">
              <a:solidFill>
                <a:srgbClr val="255125"/>
              </a:solidFill>
              <a:latin typeface="Arial" panose="020B0604020202020204" pitchFamily="34" charset="0"/>
              <a:cs typeface="Arial" panose="020B0604020202020204" pitchFamily="34" charset="0"/>
            </a:endParaRPr>
          </a:p>
          <a:p>
            <a:pPr algn="just"/>
            <a:r>
              <a:rPr lang="fr-FR" sz="1100" b="1" dirty="0" smtClean="0">
                <a:solidFill>
                  <a:srgbClr val="255125"/>
                </a:solidFill>
                <a:latin typeface="Arial" panose="020B0604020202020204" pitchFamily="34" charset="0"/>
                <a:cs typeface="Arial" panose="020B0604020202020204" pitchFamily="34" charset="0"/>
              </a:rPr>
              <a:t>* Prêt de matériel</a:t>
            </a:r>
            <a:endParaRPr lang="fr-FR" sz="1100" b="1" dirty="0">
              <a:solidFill>
                <a:srgbClr val="255125"/>
              </a:solidFill>
              <a:latin typeface="Arial" panose="020B0604020202020204" pitchFamily="34" charset="0"/>
              <a:cs typeface="Arial" panose="020B0604020202020204" pitchFamily="34" charset="0"/>
            </a:endParaRPr>
          </a:p>
          <a:p>
            <a:pPr algn="just"/>
            <a:r>
              <a:rPr lang="fr-FR" sz="1100" b="1" dirty="0" smtClean="0">
                <a:solidFill>
                  <a:srgbClr val="255125"/>
                </a:solidFill>
                <a:latin typeface="Arial" panose="020B0604020202020204" pitchFamily="34" charset="0"/>
                <a:cs typeface="Arial" panose="020B0604020202020204" pitchFamily="34" charset="0"/>
              </a:rPr>
              <a:t>* Accès zones entrainement</a:t>
            </a:r>
          </a:p>
          <a:p>
            <a:pPr algn="just"/>
            <a:r>
              <a:rPr lang="fr-FR" sz="1100" b="1" dirty="0" smtClean="0">
                <a:solidFill>
                  <a:srgbClr val="255125"/>
                </a:solidFill>
                <a:latin typeface="Arial" panose="020B0604020202020204" pitchFamily="34" charset="0"/>
                <a:cs typeface="Arial" panose="020B0604020202020204" pitchFamily="34" charset="0"/>
              </a:rPr>
              <a:t>* Abonnement 9 trous</a:t>
            </a:r>
          </a:p>
          <a:p>
            <a:pPr algn="just"/>
            <a:endParaRPr lang="fr-FR" sz="400" b="1" dirty="0" smtClean="0">
              <a:solidFill>
                <a:srgbClr val="255125"/>
              </a:solidFill>
              <a:latin typeface="Arial" panose="020B0604020202020204" pitchFamily="34" charset="0"/>
              <a:cs typeface="Arial" panose="020B0604020202020204" pitchFamily="34" charset="0"/>
            </a:endParaRPr>
          </a:p>
          <a:p>
            <a:pPr algn="just"/>
            <a:endParaRPr lang="fr-FR" sz="300" b="1" dirty="0" smtClean="0">
              <a:solidFill>
                <a:srgbClr val="255125"/>
              </a:solidFill>
              <a:latin typeface="Arial" panose="020B0604020202020204" pitchFamily="34" charset="0"/>
              <a:cs typeface="Arial" panose="020B0604020202020204" pitchFamily="34" charset="0"/>
            </a:endParaRPr>
          </a:p>
          <a:p>
            <a:pPr algn="just"/>
            <a:r>
              <a:rPr lang="fr-FR" sz="1050" b="1" u="sng" dirty="0" smtClean="0">
                <a:solidFill>
                  <a:srgbClr val="255125"/>
                </a:solidFill>
                <a:latin typeface="Arial" panose="020B0604020202020204" pitchFamily="34" charset="0"/>
                <a:cs typeface="Arial" panose="020B0604020202020204" pitchFamily="34" charset="0"/>
              </a:rPr>
              <a:t>PLANNING</a:t>
            </a:r>
          </a:p>
          <a:p>
            <a:pPr algn="just"/>
            <a:r>
              <a:rPr lang="fr-FR" sz="1050" b="1" dirty="0" smtClean="0">
                <a:solidFill>
                  <a:srgbClr val="255125"/>
                </a:solidFill>
                <a:latin typeface="Arial" panose="020B0604020202020204" pitchFamily="34" charset="0"/>
                <a:cs typeface="Arial" panose="020B0604020202020204" pitchFamily="34" charset="0"/>
              </a:rPr>
              <a:t>Samedi </a:t>
            </a:r>
            <a:r>
              <a:rPr lang="fr-FR" sz="1050" b="1" dirty="0" smtClean="0">
                <a:solidFill>
                  <a:srgbClr val="255125"/>
                </a:solidFill>
                <a:latin typeface="Arial" panose="020B0604020202020204" pitchFamily="34" charset="0"/>
                <a:cs typeface="Arial" panose="020B0604020202020204" pitchFamily="34" charset="0"/>
              </a:rPr>
              <a:t>de  13h00 à 14h00  ou  de 14h00 à 15h00</a:t>
            </a:r>
            <a:endParaRPr lang="fr-FR" sz="1050" b="1" dirty="0">
              <a:solidFill>
                <a:srgbClr val="255125"/>
              </a:solidFill>
              <a:latin typeface="Arial" panose="020B0604020202020204" pitchFamily="34" charset="0"/>
              <a:cs typeface="Arial" panose="020B0604020202020204" pitchFamily="34" charset="0"/>
            </a:endParaRPr>
          </a:p>
        </p:txBody>
      </p:sp>
      <p:sp>
        <p:nvSpPr>
          <p:cNvPr id="44" name="Rectangle 43"/>
          <p:cNvSpPr/>
          <p:nvPr/>
        </p:nvSpPr>
        <p:spPr>
          <a:xfrm>
            <a:off x="3617538" y="5271198"/>
            <a:ext cx="3652699" cy="4108913"/>
          </a:xfrm>
          <a:prstGeom prst="rect">
            <a:avLst/>
          </a:prstGeom>
          <a:solidFill>
            <a:srgbClr val="255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4868831" y="5335935"/>
            <a:ext cx="2418664" cy="1107996"/>
          </a:xfrm>
          <a:prstGeom prst="rect">
            <a:avLst/>
          </a:prstGeom>
          <a:noFill/>
        </p:spPr>
        <p:txBody>
          <a:bodyPr wrap="square" rtlCol="0">
            <a:spAutoFit/>
          </a:bodyPr>
          <a:lstStyle/>
          <a:p>
            <a:r>
              <a:rPr lang="fr-FR" b="1" dirty="0" smtClean="0">
                <a:solidFill>
                  <a:schemeClr val="bg1"/>
                </a:solidFill>
                <a:latin typeface="Century Gothic" panose="020B0502020202020204" pitchFamily="34" charset="0"/>
              </a:rPr>
              <a:t>Les Albatros </a:t>
            </a:r>
            <a:r>
              <a:rPr lang="fr-FR" sz="1600" b="1" dirty="0" smtClean="0">
                <a:solidFill>
                  <a:schemeClr val="bg1"/>
                </a:solidFill>
                <a:latin typeface="Century Gothic" panose="020B0502020202020204" pitchFamily="34" charset="0"/>
              </a:rPr>
              <a:t>– 469 € </a:t>
            </a:r>
            <a:endParaRPr lang="fr-FR" b="1" dirty="0" smtClean="0">
              <a:solidFill>
                <a:schemeClr val="bg1"/>
              </a:solidFill>
              <a:latin typeface="Century Gothic" panose="020B0502020202020204" pitchFamily="34" charset="0"/>
            </a:endParaRPr>
          </a:p>
          <a:p>
            <a:r>
              <a:rPr lang="fr-FR" sz="1600" b="1" dirty="0" smtClean="0">
                <a:solidFill>
                  <a:schemeClr val="bg1"/>
                </a:solidFill>
                <a:latin typeface="Century Gothic" panose="020B0502020202020204" pitchFamily="34" charset="0"/>
              </a:rPr>
              <a:t>PERFORMANCE</a:t>
            </a:r>
          </a:p>
          <a:p>
            <a:r>
              <a:rPr lang="fr-FR" sz="1600" b="1" dirty="0" smtClean="0">
                <a:solidFill>
                  <a:schemeClr val="bg1"/>
                </a:solidFill>
                <a:latin typeface="Century Gothic" panose="020B0502020202020204" pitchFamily="34" charset="0"/>
              </a:rPr>
              <a:t>Séances d’1h30</a:t>
            </a:r>
          </a:p>
          <a:p>
            <a:r>
              <a:rPr lang="fr-FR" sz="1600" b="1" dirty="0">
                <a:solidFill>
                  <a:schemeClr val="bg1"/>
                </a:solidFill>
                <a:latin typeface="Century Gothic" panose="020B0502020202020204" pitchFamily="34" charset="0"/>
              </a:rPr>
              <a:t>Ages </a:t>
            </a:r>
            <a:r>
              <a:rPr lang="fr-FR" sz="1600" b="1" dirty="0" smtClean="0">
                <a:solidFill>
                  <a:schemeClr val="bg1"/>
                </a:solidFill>
                <a:latin typeface="Century Gothic" panose="020B0502020202020204" pitchFamily="34" charset="0"/>
              </a:rPr>
              <a:t>16-18 </a:t>
            </a:r>
            <a:r>
              <a:rPr lang="fr-FR" sz="1600" b="1" dirty="0" smtClean="0">
                <a:solidFill>
                  <a:schemeClr val="bg1"/>
                </a:solidFill>
                <a:latin typeface="Century Gothic" panose="020B0502020202020204" pitchFamily="34" charset="0"/>
              </a:rPr>
              <a:t>ans</a:t>
            </a:r>
            <a:endParaRPr lang="fr-FR" sz="1600" b="1" dirty="0">
              <a:solidFill>
                <a:schemeClr val="bg1"/>
              </a:solidFill>
              <a:latin typeface="Century Gothic" panose="020B0502020202020204" pitchFamily="34" charset="0"/>
            </a:endParaRPr>
          </a:p>
        </p:txBody>
      </p:sp>
      <p:sp>
        <p:nvSpPr>
          <p:cNvPr id="46" name="ZoneTexte 45"/>
          <p:cNvSpPr txBox="1"/>
          <p:nvPr/>
        </p:nvSpPr>
        <p:spPr>
          <a:xfrm>
            <a:off x="3810215" y="6378014"/>
            <a:ext cx="3345614" cy="2800767"/>
          </a:xfrm>
          <a:prstGeom prst="rect">
            <a:avLst/>
          </a:prstGeom>
          <a:noFill/>
        </p:spPr>
        <p:txBody>
          <a:bodyPr wrap="square" rtlCol="0">
            <a:spAutoFit/>
          </a:bodyPr>
          <a:lstStyle/>
          <a:p>
            <a:pPr algn="just"/>
            <a:endParaRPr lang="fr-FR" sz="500" i="1" dirty="0">
              <a:solidFill>
                <a:schemeClr val="bg1"/>
              </a:solidFill>
              <a:latin typeface="Arial" panose="020B0604020202020204" pitchFamily="34" charset="0"/>
              <a:cs typeface="Arial" panose="020B0604020202020204" pitchFamily="34" charset="0"/>
            </a:endParaRPr>
          </a:p>
          <a:p>
            <a:pPr algn="just"/>
            <a:r>
              <a:rPr lang="fr-FR" sz="1100" b="1" dirty="0">
                <a:solidFill>
                  <a:schemeClr val="bg1"/>
                </a:solidFill>
                <a:latin typeface="Arial" panose="020B0604020202020204" pitchFamily="34" charset="0"/>
                <a:cs typeface="Arial" panose="020B0604020202020204" pitchFamily="34" charset="0"/>
              </a:rPr>
              <a:t>Introduction au </a:t>
            </a:r>
            <a:r>
              <a:rPr lang="fr-FR" sz="1100" b="1" dirty="0" smtClean="0">
                <a:solidFill>
                  <a:schemeClr val="bg1"/>
                </a:solidFill>
                <a:latin typeface="Arial" panose="020B0604020202020204" pitchFamily="34" charset="0"/>
                <a:cs typeface="Arial" panose="020B0604020202020204" pitchFamily="34" charset="0"/>
              </a:rPr>
              <a:t>sport de </a:t>
            </a:r>
            <a:r>
              <a:rPr lang="fr-FR" sz="1100" b="1" dirty="0">
                <a:solidFill>
                  <a:schemeClr val="bg1"/>
                </a:solidFill>
                <a:latin typeface="Arial" panose="020B0604020202020204" pitchFamily="34" charset="0"/>
                <a:cs typeface="Arial" panose="020B0604020202020204" pitchFamily="34" charset="0"/>
              </a:rPr>
              <a:t>haut </a:t>
            </a:r>
            <a:r>
              <a:rPr lang="fr-FR" sz="1100" b="1" dirty="0" smtClean="0">
                <a:solidFill>
                  <a:schemeClr val="bg1"/>
                </a:solidFill>
                <a:latin typeface="Arial" panose="020B0604020202020204" pitchFamily="34" charset="0"/>
                <a:cs typeface="Arial" panose="020B0604020202020204" pitchFamily="34" charset="0"/>
              </a:rPr>
              <a:t>niveau.</a:t>
            </a:r>
          </a:p>
          <a:p>
            <a:pPr algn="just"/>
            <a:endParaRPr lang="fr-FR" sz="1100" b="1" dirty="0" smtClean="0">
              <a:solidFill>
                <a:schemeClr val="bg1"/>
              </a:solidFill>
              <a:latin typeface="Arial" panose="020B0604020202020204" pitchFamily="34" charset="0"/>
              <a:cs typeface="Arial" panose="020B0604020202020204" pitchFamily="34" charset="0"/>
            </a:endParaRPr>
          </a:p>
          <a:p>
            <a:pPr algn="just"/>
            <a:r>
              <a:rPr lang="fr-FR" sz="1100" b="1" dirty="0" smtClean="0">
                <a:solidFill>
                  <a:schemeClr val="bg1"/>
                </a:solidFill>
                <a:latin typeface="Arial" panose="020B0604020202020204" pitchFamily="34" charset="0"/>
                <a:cs typeface="Arial" panose="020B0604020202020204" pitchFamily="34" charset="0"/>
              </a:rPr>
              <a:t>L’accès </a:t>
            </a:r>
            <a:r>
              <a:rPr lang="fr-FR" sz="1100" b="1" dirty="0">
                <a:solidFill>
                  <a:schemeClr val="bg1"/>
                </a:solidFill>
                <a:latin typeface="Arial" panose="020B0604020202020204" pitchFamily="34" charset="0"/>
                <a:cs typeface="Arial" panose="020B0604020202020204" pitchFamily="34" charset="0"/>
              </a:rPr>
              <a:t>vers le groupe Albatros se fait suivant  l’appréciation </a:t>
            </a:r>
            <a:r>
              <a:rPr lang="fr-FR" sz="1100" b="1" dirty="0" smtClean="0">
                <a:solidFill>
                  <a:schemeClr val="bg1"/>
                </a:solidFill>
                <a:latin typeface="Arial" panose="020B0604020202020204" pitchFamily="34" charset="0"/>
                <a:cs typeface="Arial" panose="020B0604020202020204" pitchFamily="34" charset="0"/>
              </a:rPr>
              <a:t>de l’équipe d’enseignement en fonction des critères de performance, de progression, </a:t>
            </a:r>
          </a:p>
          <a:p>
            <a:pPr algn="just"/>
            <a:endParaRPr lang="fr-FR" sz="200" b="1" dirty="0" smtClean="0">
              <a:solidFill>
                <a:schemeClr val="bg1"/>
              </a:solidFill>
              <a:latin typeface="Arial" panose="020B0604020202020204" pitchFamily="34" charset="0"/>
              <a:cs typeface="Arial" panose="020B0604020202020204" pitchFamily="34" charset="0"/>
            </a:endParaRPr>
          </a:p>
          <a:p>
            <a:pPr algn="just"/>
            <a:endParaRPr lang="fr-FR" sz="400" b="1" dirty="0" smtClean="0">
              <a:solidFill>
                <a:schemeClr val="bg1"/>
              </a:solidFill>
              <a:latin typeface="Arial" panose="020B0604020202020204" pitchFamily="34" charset="0"/>
              <a:cs typeface="Arial" panose="020B0604020202020204" pitchFamily="34" charset="0"/>
            </a:endParaRPr>
          </a:p>
          <a:p>
            <a:pPr algn="just"/>
            <a:r>
              <a:rPr lang="fr-FR" sz="1100" b="1" u="sng" dirty="0">
                <a:solidFill>
                  <a:schemeClr val="bg1"/>
                </a:solidFill>
                <a:latin typeface="Arial" panose="020B0604020202020204" pitchFamily="34" charset="0"/>
                <a:cs typeface="Arial" panose="020B0604020202020204" pitchFamily="34" charset="0"/>
              </a:rPr>
              <a:t>LES </a:t>
            </a:r>
            <a:r>
              <a:rPr lang="fr-FR" sz="1100" b="1" u="sng" dirty="0" smtClean="0">
                <a:solidFill>
                  <a:schemeClr val="bg1"/>
                </a:solidFill>
                <a:latin typeface="Arial" panose="020B0604020202020204" pitchFamily="34" charset="0"/>
                <a:cs typeface="Arial" panose="020B0604020202020204" pitchFamily="34" charset="0"/>
              </a:rPr>
              <a:t>+</a:t>
            </a:r>
          </a:p>
          <a:p>
            <a:pPr algn="just"/>
            <a:endParaRPr lang="fr-FR" sz="600" b="1" u="sng" dirty="0">
              <a:solidFill>
                <a:schemeClr val="bg1"/>
              </a:solidFill>
              <a:latin typeface="Arial" panose="020B0604020202020204" pitchFamily="34" charset="0"/>
              <a:cs typeface="Arial" panose="020B0604020202020204" pitchFamily="34" charset="0"/>
            </a:endParaRPr>
          </a:p>
          <a:p>
            <a:pPr algn="just"/>
            <a:r>
              <a:rPr lang="fr-FR" sz="1100" b="1" dirty="0" smtClean="0">
                <a:solidFill>
                  <a:schemeClr val="bg1"/>
                </a:solidFill>
                <a:latin typeface="Arial" panose="020B0604020202020204" pitchFamily="34" charset="0"/>
                <a:cs typeface="Arial" panose="020B0604020202020204" pitchFamily="34" charset="0"/>
              </a:rPr>
              <a:t>* Entrainement  pour les compétitions </a:t>
            </a:r>
          </a:p>
          <a:p>
            <a:pPr algn="just"/>
            <a:r>
              <a:rPr lang="fr-FR" sz="1100" b="1" dirty="0" smtClean="0">
                <a:solidFill>
                  <a:schemeClr val="bg1"/>
                </a:solidFill>
                <a:latin typeface="Arial" panose="020B0604020202020204" pitchFamily="34" charset="0"/>
                <a:cs typeface="Arial" panose="020B0604020202020204" pitchFamily="34" charset="0"/>
              </a:rPr>
              <a:t>* Accès zones d’entrainement</a:t>
            </a:r>
          </a:p>
          <a:p>
            <a:pPr algn="just"/>
            <a:r>
              <a:rPr lang="fr-FR" sz="1100" b="1" dirty="0" smtClean="0">
                <a:solidFill>
                  <a:schemeClr val="bg1"/>
                </a:solidFill>
                <a:latin typeface="Arial" panose="020B0604020202020204" pitchFamily="34" charset="0"/>
                <a:cs typeface="Arial" panose="020B0604020202020204" pitchFamily="34" charset="0"/>
              </a:rPr>
              <a:t>* Abonnement 18 trous</a:t>
            </a:r>
            <a:endParaRPr lang="fr-FR" sz="1100" b="1" dirty="0">
              <a:solidFill>
                <a:schemeClr val="bg1"/>
              </a:solidFill>
              <a:latin typeface="Arial" panose="020B0604020202020204" pitchFamily="34" charset="0"/>
              <a:cs typeface="Arial" panose="020B0604020202020204" pitchFamily="34" charset="0"/>
            </a:endParaRPr>
          </a:p>
          <a:p>
            <a:pPr algn="just"/>
            <a:r>
              <a:rPr lang="fr-FR" sz="1100" b="1" dirty="0" smtClean="0">
                <a:solidFill>
                  <a:schemeClr val="bg1"/>
                </a:solidFill>
                <a:latin typeface="Arial" panose="020B0604020202020204" pitchFamily="34" charset="0"/>
                <a:cs typeface="Arial" panose="020B0604020202020204" pitchFamily="34" charset="0"/>
              </a:rPr>
              <a:t>* Parcours accompagnés</a:t>
            </a:r>
            <a:endParaRPr lang="fr-FR" sz="1100" b="1" dirty="0">
              <a:solidFill>
                <a:schemeClr val="bg1"/>
              </a:solidFill>
              <a:latin typeface="Arial" panose="020B0604020202020204" pitchFamily="34" charset="0"/>
              <a:cs typeface="Arial" panose="020B0604020202020204" pitchFamily="34" charset="0"/>
            </a:endParaRPr>
          </a:p>
          <a:p>
            <a:pPr algn="just"/>
            <a:endParaRPr lang="fr-FR" sz="1100" b="1" u="sng" dirty="0" smtClean="0">
              <a:solidFill>
                <a:schemeClr val="bg1"/>
              </a:solidFill>
              <a:latin typeface="Arial" panose="020B0604020202020204" pitchFamily="34" charset="0"/>
              <a:cs typeface="Arial" panose="020B0604020202020204" pitchFamily="34" charset="0"/>
            </a:endParaRPr>
          </a:p>
          <a:p>
            <a:pPr algn="just"/>
            <a:r>
              <a:rPr lang="fr-FR" sz="1100" b="1" u="sng" dirty="0" smtClean="0">
                <a:solidFill>
                  <a:schemeClr val="bg1"/>
                </a:solidFill>
                <a:latin typeface="Arial" panose="020B0604020202020204" pitchFamily="34" charset="0"/>
                <a:cs typeface="Arial" panose="020B0604020202020204" pitchFamily="34" charset="0"/>
              </a:rPr>
              <a:t>PLANNING</a:t>
            </a:r>
          </a:p>
          <a:p>
            <a:pPr algn="just"/>
            <a:endParaRPr lang="pt-BR" sz="500" b="1" dirty="0" smtClean="0">
              <a:solidFill>
                <a:schemeClr val="bg1"/>
              </a:solidFill>
              <a:latin typeface="Arial" panose="020B0604020202020204" pitchFamily="34" charset="0"/>
              <a:cs typeface="Arial" panose="020B0604020202020204" pitchFamily="34" charset="0"/>
            </a:endParaRPr>
          </a:p>
          <a:p>
            <a:pPr algn="just"/>
            <a:r>
              <a:rPr lang="pt-BR" sz="1100" b="1" dirty="0" smtClean="0">
                <a:solidFill>
                  <a:schemeClr val="bg1"/>
                </a:solidFill>
                <a:latin typeface="Arial" panose="020B0604020202020204" pitchFamily="34" charset="0"/>
                <a:cs typeface="Arial" panose="020B0604020202020204" pitchFamily="34" charset="0"/>
              </a:rPr>
              <a:t>Samedi de 14h30 à 16h00</a:t>
            </a:r>
            <a:endParaRPr lang="fr-FR" sz="1100" b="1" u="sng" dirty="0" smtClean="0">
              <a:solidFill>
                <a:schemeClr val="bg1"/>
              </a:solidFill>
              <a:latin typeface="Arial" panose="020B0604020202020204" pitchFamily="34" charset="0"/>
              <a:cs typeface="Arial" panose="020B0604020202020204" pitchFamily="34" charset="0"/>
            </a:endParaRPr>
          </a:p>
        </p:txBody>
      </p:sp>
      <p:sp>
        <p:nvSpPr>
          <p:cNvPr id="26" name="Organigramme : Connecteur 25"/>
          <p:cNvSpPr/>
          <p:nvPr/>
        </p:nvSpPr>
        <p:spPr>
          <a:xfrm>
            <a:off x="3705860" y="1879551"/>
            <a:ext cx="896658" cy="919400"/>
          </a:xfrm>
          <a:prstGeom prst="flowChart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Picture 8" descr="Image associée"/>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7327" b="90297" l="9918" r="88995">
                        <a14:foregroundMark x1="29484" y1="65545" x2="66848" y2="25941"/>
                        <a14:foregroundMark x1="50951" y1="77624" x2="70924" y2="20000"/>
                        <a14:foregroundMark x1="81793" y1="45347" x2="81793" y2="45347"/>
                        <a14:foregroundMark x1="85734" y1="45941" x2="57065" y2="32277"/>
                        <a14:foregroundMark x1="46196" y1="77228" x2="45516" y2="15842"/>
                        <a14:foregroundMark x1="54484" y1="30693" x2="68342" y2="19406"/>
                        <a14:foregroundMark x1="45788" y1="75644" x2="25815" y2="46931"/>
                        <a14:foregroundMark x1="28804" y1="46931" x2="44022" y2="23168"/>
                        <a14:foregroundMark x1="32745" y1="46535" x2="21196" y2="24752"/>
                        <a14:foregroundMark x1="27310" y1="25347" x2="27310" y2="25347"/>
                        <a14:foregroundMark x1="30163" y1="32277" x2="23641" y2="19010"/>
                        <a14:foregroundMark x1="27989" y1="38614" x2="13587" y2="29505"/>
                      </a14:backgroundRemoval>
                    </a14:imgEffect>
                  </a14:imgLayer>
                </a14:imgProps>
              </a:ext>
              <a:ext uri="{28A0092B-C50C-407E-A947-70E740481C1C}">
                <a14:useLocalDpi xmlns:a14="http://schemas.microsoft.com/office/drawing/2010/main" val="0"/>
              </a:ext>
            </a:extLst>
          </a:blip>
          <a:srcRect l="9165" t="8522" r="11335" b="12259"/>
          <a:stretch/>
        </p:blipFill>
        <p:spPr bwMode="auto">
          <a:xfrm rot="20990334">
            <a:off x="3750538" y="2076754"/>
            <a:ext cx="877923" cy="60027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e 1"/>
          <p:cNvGrpSpPr/>
          <p:nvPr/>
        </p:nvGrpSpPr>
        <p:grpSpPr>
          <a:xfrm>
            <a:off x="245343" y="9409774"/>
            <a:ext cx="933822" cy="966721"/>
            <a:chOff x="1159609" y="5984007"/>
            <a:chExt cx="933822" cy="966721"/>
          </a:xfrm>
        </p:grpSpPr>
        <p:sp>
          <p:nvSpPr>
            <p:cNvPr id="49" name="Organigramme : Connecteur 48"/>
            <p:cNvSpPr/>
            <p:nvPr/>
          </p:nvSpPr>
          <p:spPr>
            <a:xfrm>
              <a:off x="1159609" y="5984007"/>
              <a:ext cx="933822" cy="966721"/>
            </a:xfrm>
            <a:prstGeom prst="flowChart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descr="Résultat de recherche d'images pour &quot;pouce blanc&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1173" y="6052316"/>
              <a:ext cx="750695" cy="750696"/>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Organigramme : Connecteur 32"/>
          <p:cNvSpPr/>
          <p:nvPr/>
        </p:nvSpPr>
        <p:spPr>
          <a:xfrm>
            <a:off x="6547313" y="160337"/>
            <a:ext cx="576064" cy="57585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00B0F0"/>
                </a:solidFill>
              </a:rPr>
              <a:t>1</a:t>
            </a:r>
          </a:p>
        </p:txBody>
      </p:sp>
      <p:sp>
        <p:nvSpPr>
          <p:cNvPr id="42" name="ZoneTexte 41"/>
          <p:cNvSpPr txBox="1"/>
          <p:nvPr/>
        </p:nvSpPr>
        <p:spPr>
          <a:xfrm>
            <a:off x="1141703" y="9389869"/>
            <a:ext cx="5881983" cy="338554"/>
          </a:xfrm>
          <a:prstGeom prst="rect">
            <a:avLst/>
          </a:prstGeom>
          <a:noFill/>
        </p:spPr>
        <p:txBody>
          <a:bodyPr wrap="square" rtlCol="0">
            <a:spAutoFit/>
          </a:bodyPr>
          <a:lstStyle/>
          <a:p>
            <a:pPr algn="just"/>
            <a:r>
              <a:rPr lang="fr-FR" sz="1600" b="1" dirty="0" smtClean="0">
                <a:solidFill>
                  <a:srgbClr val="255125"/>
                </a:solidFill>
                <a:latin typeface="Arial" panose="020B0604020202020204" pitchFamily="34" charset="0"/>
                <a:cs typeface="Arial" panose="020B0604020202020204" pitchFamily="34" charset="0"/>
              </a:rPr>
              <a:t>OFFRE POUR LES HABITANTS DE QUETIGNY  - 50 % !</a:t>
            </a:r>
          </a:p>
        </p:txBody>
      </p:sp>
      <p:sp>
        <p:nvSpPr>
          <p:cNvPr id="43" name="ZoneTexte 42"/>
          <p:cNvSpPr txBox="1"/>
          <p:nvPr/>
        </p:nvSpPr>
        <p:spPr>
          <a:xfrm>
            <a:off x="1159786" y="9728423"/>
            <a:ext cx="5203956" cy="646331"/>
          </a:xfrm>
          <a:prstGeom prst="rect">
            <a:avLst/>
          </a:prstGeom>
          <a:noFill/>
        </p:spPr>
        <p:txBody>
          <a:bodyPr wrap="square" rtlCol="0">
            <a:spAutoFit/>
          </a:bodyPr>
          <a:lstStyle/>
          <a:p>
            <a:pPr algn="ctr"/>
            <a:r>
              <a:rPr lang="fr-FR" sz="1200" b="1" dirty="0" smtClean="0">
                <a:solidFill>
                  <a:srgbClr val="255125"/>
                </a:solidFill>
                <a:latin typeface="Arial" panose="020B0604020202020204" pitchFamily="34" charset="0"/>
                <a:cs typeface="Arial" panose="020B0604020202020204" pitchFamily="34" charset="0"/>
              </a:rPr>
              <a:t>PIOUPIOUS (4 à 7 ans) à </a:t>
            </a:r>
            <a:r>
              <a:rPr lang="fr-FR" sz="1200" b="1" u="sng" dirty="0" smtClean="0">
                <a:solidFill>
                  <a:srgbClr val="255125"/>
                </a:solidFill>
                <a:latin typeface="Arial" panose="020B0604020202020204" pitchFamily="34" charset="0"/>
                <a:cs typeface="Arial" panose="020B0604020202020204" pitchFamily="34" charset="0"/>
              </a:rPr>
              <a:t>124,5 </a:t>
            </a:r>
            <a:r>
              <a:rPr lang="fr-FR" sz="1200" b="1" u="sng" dirty="0" smtClean="0">
                <a:solidFill>
                  <a:srgbClr val="255125"/>
                </a:solidFill>
                <a:latin typeface="Arial" panose="020B0604020202020204" pitchFamily="34" charset="0"/>
                <a:cs typeface="Arial" panose="020B0604020202020204" pitchFamily="34" charset="0"/>
              </a:rPr>
              <a:t>€ </a:t>
            </a:r>
            <a:r>
              <a:rPr lang="fr-FR" sz="1200" b="1" dirty="0" smtClean="0">
                <a:solidFill>
                  <a:srgbClr val="255125"/>
                </a:solidFill>
                <a:latin typeface="Arial" panose="020B0604020202020204" pitchFamily="34" charset="0"/>
                <a:cs typeface="Arial" panose="020B0604020202020204" pitchFamily="34" charset="0"/>
              </a:rPr>
              <a:t>au lieu de </a:t>
            </a:r>
            <a:r>
              <a:rPr lang="fr-FR" sz="1200" b="1" strike="sngStrike" dirty="0" smtClean="0">
                <a:solidFill>
                  <a:srgbClr val="255125"/>
                </a:solidFill>
                <a:latin typeface="Arial" panose="020B0604020202020204" pitchFamily="34" charset="0"/>
                <a:cs typeface="Arial" panose="020B0604020202020204" pitchFamily="34" charset="0"/>
              </a:rPr>
              <a:t>249 </a:t>
            </a:r>
            <a:r>
              <a:rPr lang="fr-FR" sz="1200" b="1" strike="sngStrike" dirty="0" smtClean="0">
                <a:solidFill>
                  <a:srgbClr val="255125"/>
                </a:solidFill>
                <a:latin typeface="Arial" panose="020B0604020202020204" pitchFamily="34" charset="0"/>
                <a:cs typeface="Arial" panose="020B0604020202020204" pitchFamily="34" charset="0"/>
              </a:rPr>
              <a:t>€</a:t>
            </a:r>
          </a:p>
          <a:p>
            <a:pPr algn="ctr"/>
            <a:r>
              <a:rPr lang="fr-FR" sz="1200" b="1" dirty="0">
                <a:solidFill>
                  <a:srgbClr val="255125"/>
                </a:solidFill>
                <a:latin typeface="Arial" panose="020B0604020202020204" pitchFamily="34" charset="0"/>
                <a:cs typeface="Arial" panose="020B0604020202020204" pitchFamily="34" charset="0"/>
              </a:rPr>
              <a:t>BIRDIES &amp; EAGLES </a:t>
            </a:r>
            <a:r>
              <a:rPr lang="fr-FR" sz="1200" b="1" dirty="0" smtClean="0">
                <a:solidFill>
                  <a:srgbClr val="255125"/>
                </a:solidFill>
                <a:latin typeface="Arial" panose="020B0604020202020204" pitchFamily="34" charset="0"/>
                <a:cs typeface="Arial" panose="020B0604020202020204" pitchFamily="34" charset="0"/>
              </a:rPr>
              <a:t>(</a:t>
            </a:r>
            <a:r>
              <a:rPr lang="fr-FR" sz="1200" b="1" dirty="0" smtClean="0">
                <a:solidFill>
                  <a:srgbClr val="255125"/>
                </a:solidFill>
                <a:latin typeface="Arial" panose="020B0604020202020204" pitchFamily="34" charset="0"/>
                <a:cs typeface="Arial" panose="020B0604020202020204" pitchFamily="34" charset="0"/>
              </a:rPr>
              <a:t>8-12 ans) à </a:t>
            </a:r>
            <a:r>
              <a:rPr lang="fr-FR" sz="1200" b="1" u="sng" dirty="0" smtClean="0">
                <a:solidFill>
                  <a:srgbClr val="255125"/>
                </a:solidFill>
                <a:latin typeface="Arial" panose="020B0604020202020204" pitchFamily="34" charset="0"/>
                <a:cs typeface="Arial" panose="020B0604020202020204" pitchFamily="34" charset="0"/>
              </a:rPr>
              <a:t>165 </a:t>
            </a:r>
            <a:r>
              <a:rPr lang="fr-FR" sz="1200" b="1" u="sng" dirty="0" smtClean="0">
                <a:solidFill>
                  <a:srgbClr val="255125"/>
                </a:solidFill>
                <a:latin typeface="Arial" panose="020B0604020202020204" pitchFamily="34" charset="0"/>
                <a:cs typeface="Arial" panose="020B0604020202020204" pitchFamily="34" charset="0"/>
              </a:rPr>
              <a:t>€ </a:t>
            </a:r>
            <a:r>
              <a:rPr lang="fr-FR" sz="1200" b="1" dirty="0" smtClean="0">
                <a:solidFill>
                  <a:srgbClr val="255125"/>
                </a:solidFill>
                <a:latin typeface="Arial" panose="020B0604020202020204" pitchFamily="34" charset="0"/>
                <a:cs typeface="Arial" panose="020B0604020202020204" pitchFamily="34" charset="0"/>
              </a:rPr>
              <a:t>au lieu de </a:t>
            </a:r>
            <a:r>
              <a:rPr lang="fr-FR" sz="1200" b="1" strike="sngStrike" dirty="0" smtClean="0">
                <a:solidFill>
                  <a:srgbClr val="255125"/>
                </a:solidFill>
                <a:latin typeface="Arial" panose="020B0604020202020204" pitchFamily="34" charset="0"/>
                <a:cs typeface="Arial" panose="020B0604020202020204" pitchFamily="34" charset="0"/>
              </a:rPr>
              <a:t>330 </a:t>
            </a:r>
            <a:r>
              <a:rPr lang="fr-FR" sz="1200" b="1" strike="sngStrike" dirty="0" smtClean="0">
                <a:solidFill>
                  <a:srgbClr val="255125"/>
                </a:solidFill>
                <a:latin typeface="Arial" panose="020B0604020202020204" pitchFamily="34" charset="0"/>
                <a:cs typeface="Arial" panose="020B0604020202020204" pitchFamily="34" charset="0"/>
              </a:rPr>
              <a:t>€</a:t>
            </a:r>
          </a:p>
          <a:p>
            <a:pPr algn="ctr"/>
            <a:r>
              <a:rPr lang="fr-FR" sz="1200" b="1" dirty="0" smtClean="0">
                <a:solidFill>
                  <a:srgbClr val="255125"/>
                </a:solidFill>
                <a:latin typeface="Arial" panose="020B0604020202020204" pitchFamily="34" charset="0"/>
                <a:cs typeface="Arial" panose="020B0604020202020204" pitchFamily="34" charset="0"/>
              </a:rPr>
              <a:t>ALBATROS (16-18 </a:t>
            </a:r>
            <a:r>
              <a:rPr lang="fr-FR" sz="1200" b="1" dirty="0" smtClean="0">
                <a:solidFill>
                  <a:srgbClr val="255125"/>
                </a:solidFill>
                <a:latin typeface="Arial" panose="020B0604020202020204" pitchFamily="34" charset="0"/>
                <a:cs typeface="Arial" panose="020B0604020202020204" pitchFamily="34" charset="0"/>
              </a:rPr>
              <a:t>ans) à </a:t>
            </a:r>
            <a:r>
              <a:rPr lang="fr-FR" sz="1200" b="1" u="sng" dirty="0" smtClean="0">
                <a:solidFill>
                  <a:srgbClr val="255125"/>
                </a:solidFill>
                <a:latin typeface="Arial" panose="020B0604020202020204" pitchFamily="34" charset="0"/>
                <a:cs typeface="Arial" panose="020B0604020202020204" pitchFamily="34" charset="0"/>
              </a:rPr>
              <a:t>234,5 € </a:t>
            </a:r>
            <a:r>
              <a:rPr lang="fr-FR" sz="1200" b="1" dirty="0" smtClean="0">
                <a:solidFill>
                  <a:srgbClr val="255125"/>
                </a:solidFill>
                <a:latin typeface="Arial" panose="020B0604020202020204" pitchFamily="34" charset="0"/>
                <a:cs typeface="Arial" panose="020B0604020202020204" pitchFamily="34" charset="0"/>
              </a:rPr>
              <a:t>au lieu de </a:t>
            </a:r>
            <a:r>
              <a:rPr lang="fr-FR" sz="1200" b="1" strike="sngStrike" dirty="0" smtClean="0">
                <a:solidFill>
                  <a:srgbClr val="255125"/>
                </a:solidFill>
                <a:latin typeface="Arial" panose="020B0604020202020204" pitchFamily="34" charset="0"/>
                <a:cs typeface="Arial" panose="020B0604020202020204" pitchFamily="34" charset="0"/>
              </a:rPr>
              <a:t>469 €</a:t>
            </a:r>
          </a:p>
        </p:txBody>
      </p:sp>
      <p:sp>
        <p:nvSpPr>
          <p:cNvPr id="47" name="Rectangle 46"/>
          <p:cNvSpPr/>
          <p:nvPr/>
        </p:nvSpPr>
        <p:spPr>
          <a:xfrm>
            <a:off x="0" y="5271198"/>
            <a:ext cx="3614621" cy="410891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Organigramme : Connecteur 38"/>
          <p:cNvSpPr/>
          <p:nvPr/>
        </p:nvSpPr>
        <p:spPr>
          <a:xfrm>
            <a:off x="245045" y="5368515"/>
            <a:ext cx="896658" cy="919400"/>
          </a:xfrm>
          <a:prstGeom prst="flowChartConnector">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Organigramme : Connecteur 40"/>
          <p:cNvSpPr/>
          <p:nvPr/>
        </p:nvSpPr>
        <p:spPr>
          <a:xfrm>
            <a:off x="3711337" y="5351038"/>
            <a:ext cx="896658" cy="919400"/>
          </a:xfrm>
          <a:prstGeom prst="flowChartConnector">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Picture 12" descr="Résultat de recherche d'images pour &quot;dessin aigle&quot;"/>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95" b="99079" l="3158" r="92237">
                        <a14:foregroundMark x1="14342" y1="46053" x2="68158" y2="58026"/>
                        <a14:foregroundMark x1="38289" y1="63421" x2="58158" y2="69211"/>
                        <a14:foregroundMark x1="36842" y1="90789" x2="62105" y2="57237"/>
                        <a14:foregroundMark x1="57368" y1="87895" x2="56711" y2="82500"/>
                        <a14:foregroundMark x1="67105" y1="57632" x2="70789" y2="30132"/>
                      </a14:backgroundRemoval>
                    </a14:imgEffect>
                  </a14:imgLayer>
                </a14:imgProps>
              </a:ext>
              <a:ext uri="{28A0092B-C50C-407E-A947-70E740481C1C}">
                <a14:useLocalDpi xmlns:a14="http://schemas.microsoft.com/office/drawing/2010/main" val="0"/>
              </a:ext>
            </a:extLst>
          </a:blip>
          <a:srcRect/>
          <a:stretch>
            <a:fillRect/>
          </a:stretch>
        </p:blipFill>
        <p:spPr bwMode="auto">
          <a:xfrm rot="1070049">
            <a:off x="96404" y="5123250"/>
            <a:ext cx="1141357" cy="114135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Résultat de recherche d'images pour &quot;albatros head&quot;"/>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6286" b="75714" l="1000" r="97000">
                        <a14:foregroundMark x1="12667" y1="73143" x2="45333" y2="32286"/>
                        <a14:foregroundMark x1="31667" y1="37429" x2="57333" y2="31429"/>
                        <a14:foregroundMark x1="74333" y1="34286" x2="74333" y2="34286"/>
                        <a14:foregroundMark x1="68667" y1="31429" x2="77667" y2="34286"/>
                      </a14:backgroundRemoval>
                    </a14:imgEffect>
                  </a14:imgLayer>
                </a14:imgProps>
              </a:ext>
              <a:ext uri="{28A0092B-C50C-407E-A947-70E740481C1C}">
                <a14:useLocalDpi xmlns:a14="http://schemas.microsoft.com/office/drawing/2010/main" val="0"/>
              </a:ext>
            </a:extLst>
          </a:blip>
          <a:srcRect t="14825" b="23787"/>
          <a:stretch/>
        </p:blipFill>
        <p:spPr bwMode="auto">
          <a:xfrm>
            <a:off x="3411413" y="5322618"/>
            <a:ext cx="1634024" cy="1170273"/>
          </a:xfrm>
          <a:prstGeom prst="rect">
            <a:avLst/>
          </a:prstGeom>
          <a:noFill/>
          <a:extLst>
            <a:ext uri="{909E8E84-426E-40DD-AFC4-6F175D3DCCD1}">
              <a14:hiddenFill xmlns:a14="http://schemas.microsoft.com/office/drawing/2010/main">
                <a:solidFill>
                  <a:srgbClr val="FFFFFF"/>
                </a:solidFill>
              </a14:hiddenFill>
            </a:ext>
          </a:extLst>
        </p:spPr>
      </p:pic>
      <p:sp>
        <p:nvSpPr>
          <p:cNvPr id="48" name="ZoneTexte 47"/>
          <p:cNvSpPr txBox="1"/>
          <p:nvPr/>
        </p:nvSpPr>
        <p:spPr>
          <a:xfrm>
            <a:off x="1208773" y="5335935"/>
            <a:ext cx="2418664" cy="1107996"/>
          </a:xfrm>
          <a:prstGeom prst="rect">
            <a:avLst/>
          </a:prstGeom>
          <a:noFill/>
        </p:spPr>
        <p:txBody>
          <a:bodyPr wrap="square" rtlCol="0">
            <a:spAutoFit/>
          </a:bodyPr>
          <a:lstStyle/>
          <a:p>
            <a:r>
              <a:rPr lang="fr-FR" b="1" dirty="0" smtClean="0">
                <a:solidFill>
                  <a:schemeClr val="bg1"/>
                </a:solidFill>
                <a:latin typeface="Century Gothic" panose="020B0502020202020204" pitchFamily="34" charset="0"/>
              </a:rPr>
              <a:t>Les Eagles </a:t>
            </a:r>
            <a:r>
              <a:rPr lang="fr-FR" sz="1600" b="1" dirty="0" smtClean="0">
                <a:solidFill>
                  <a:schemeClr val="bg1"/>
                </a:solidFill>
                <a:latin typeface="Century Gothic" panose="020B0502020202020204" pitchFamily="34" charset="0"/>
              </a:rPr>
              <a:t>– </a:t>
            </a:r>
            <a:r>
              <a:rPr lang="fr-FR" sz="1600" b="1" dirty="0" smtClean="0">
                <a:solidFill>
                  <a:schemeClr val="bg1"/>
                </a:solidFill>
                <a:latin typeface="Century Gothic" panose="020B0502020202020204" pitchFamily="34" charset="0"/>
              </a:rPr>
              <a:t>330 </a:t>
            </a:r>
            <a:r>
              <a:rPr lang="fr-FR" sz="1600" b="1" dirty="0" smtClean="0">
                <a:solidFill>
                  <a:schemeClr val="bg1"/>
                </a:solidFill>
                <a:latin typeface="Century Gothic" panose="020B0502020202020204" pitchFamily="34" charset="0"/>
              </a:rPr>
              <a:t>€ </a:t>
            </a:r>
            <a:endParaRPr lang="fr-FR" b="1" dirty="0" smtClean="0">
              <a:solidFill>
                <a:schemeClr val="bg1"/>
              </a:solidFill>
              <a:latin typeface="Century Gothic" panose="020B0502020202020204" pitchFamily="34" charset="0"/>
            </a:endParaRPr>
          </a:p>
          <a:p>
            <a:r>
              <a:rPr lang="fr-FR" sz="1600" b="1" dirty="0" smtClean="0">
                <a:solidFill>
                  <a:schemeClr val="bg1"/>
                </a:solidFill>
                <a:latin typeface="Century Gothic" panose="020B0502020202020204" pitchFamily="34" charset="0"/>
              </a:rPr>
              <a:t>PERFECTIONNEMENT</a:t>
            </a:r>
          </a:p>
          <a:p>
            <a:r>
              <a:rPr lang="fr-FR" sz="1600" b="1" dirty="0" smtClean="0">
                <a:solidFill>
                  <a:schemeClr val="bg1"/>
                </a:solidFill>
                <a:latin typeface="Century Gothic" panose="020B0502020202020204" pitchFamily="34" charset="0"/>
              </a:rPr>
              <a:t>Séances d’1h30</a:t>
            </a:r>
          </a:p>
          <a:p>
            <a:r>
              <a:rPr lang="fr-FR" sz="1600" b="1" dirty="0">
                <a:solidFill>
                  <a:schemeClr val="bg1"/>
                </a:solidFill>
                <a:latin typeface="Century Gothic" panose="020B0502020202020204" pitchFamily="34" charset="0"/>
              </a:rPr>
              <a:t>Ages </a:t>
            </a:r>
            <a:r>
              <a:rPr lang="fr-FR" sz="1600" b="1" dirty="0" smtClean="0">
                <a:solidFill>
                  <a:schemeClr val="bg1"/>
                </a:solidFill>
                <a:latin typeface="Century Gothic" panose="020B0502020202020204" pitchFamily="34" charset="0"/>
              </a:rPr>
              <a:t>11-12 </a:t>
            </a:r>
            <a:r>
              <a:rPr lang="fr-FR" sz="1600" b="1" dirty="0" smtClean="0">
                <a:solidFill>
                  <a:schemeClr val="bg1"/>
                </a:solidFill>
                <a:latin typeface="Century Gothic" panose="020B0502020202020204" pitchFamily="34" charset="0"/>
              </a:rPr>
              <a:t>ans</a:t>
            </a:r>
            <a:endParaRPr lang="fr-FR" sz="1600" b="1" dirty="0">
              <a:solidFill>
                <a:schemeClr val="bg1"/>
              </a:solidFill>
              <a:latin typeface="Century Gothic" panose="020B0502020202020204" pitchFamily="34" charset="0"/>
            </a:endParaRPr>
          </a:p>
        </p:txBody>
      </p:sp>
      <p:sp>
        <p:nvSpPr>
          <p:cNvPr id="52" name="ZoneTexte 51"/>
          <p:cNvSpPr txBox="1"/>
          <p:nvPr/>
        </p:nvSpPr>
        <p:spPr>
          <a:xfrm>
            <a:off x="144102" y="6354302"/>
            <a:ext cx="3411413" cy="3147015"/>
          </a:xfrm>
          <a:prstGeom prst="rect">
            <a:avLst/>
          </a:prstGeom>
          <a:noFill/>
        </p:spPr>
        <p:txBody>
          <a:bodyPr wrap="square" rtlCol="0">
            <a:spAutoFit/>
          </a:bodyPr>
          <a:lstStyle/>
          <a:p>
            <a:pPr algn="just"/>
            <a:endParaRPr lang="fr-FR" sz="500" i="1" dirty="0">
              <a:solidFill>
                <a:schemeClr val="bg1"/>
              </a:solidFill>
              <a:latin typeface="Arial" panose="020B0604020202020204" pitchFamily="34" charset="0"/>
              <a:cs typeface="Arial" panose="020B0604020202020204" pitchFamily="34" charset="0"/>
            </a:endParaRPr>
          </a:p>
          <a:p>
            <a:pPr algn="just"/>
            <a:r>
              <a:rPr lang="fr-FR" sz="1100" b="1" dirty="0" smtClean="0">
                <a:solidFill>
                  <a:schemeClr val="bg1"/>
                </a:solidFill>
                <a:latin typeface="Arial" panose="020B0604020202020204" pitchFamily="34" charset="0"/>
                <a:cs typeface="Arial" panose="020B0604020202020204" pitchFamily="34" charset="0"/>
              </a:rPr>
              <a:t>FOCUS  sur les aspects plus techniques du golf au travers des routines de jeux, des fondamentaux statiques et le développement des trajectoires de balles.</a:t>
            </a:r>
          </a:p>
          <a:p>
            <a:pPr algn="just"/>
            <a:r>
              <a:rPr lang="fr-FR" sz="1100" b="1" dirty="0" smtClean="0">
                <a:solidFill>
                  <a:schemeClr val="bg1"/>
                </a:solidFill>
                <a:latin typeface="Arial" panose="020B0604020202020204" pitchFamily="34" charset="0"/>
                <a:cs typeface="Arial" panose="020B0604020202020204" pitchFamily="34" charset="0"/>
              </a:rPr>
              <a:t>Développement du score sur le parcours  au travers de la gestion du stress et de la stratégie. </a:t>
            </a:r>
          </a:p>
          <a:p>
            <a:pPr algn="just"/>
            <a:endParaRPr lang="fr-FR" sz="1100" b="1" dirty="0">
              <a:solidFill>
                <a:schemeClr val="bg1"/>
              </a:solidFill>
              <a:latin typeface="Arial" panose="020B0604020202020204" pitchFamily="34" charset="0"/>
              <a:cs typeface="Arial" panose="020B0604020202020204" pitchFamily="34" charset="0"/>
            </a:endParaRPr>
          </a:p>
          <a:p>
            <a:pPr algn="just"/>
            <a:r>
              <a:rPr lang="fr-FR" sz="1100" b="1" u="sng" dirty="0" smtClean="0">
                <a:solidFill>
                  <a:schemeClr val="bg1"/>
                </a:solidFill>
                <a:latin typeface="Arial" panose="020B0604020202020204" pitchFamily="34" charset="0"/>
                <a:cs typeface="Arial" panose="020B0604020202020204" pitchFamily="34" charset="0"/>
              </a:rPr>
              <a:t>LES +</a:t>
            </a:r>
          </a:p>
          <a:p>
            <a:pPr algn="just"/>
            <a:endParaRPr lang="fr-FR" sz="1050" b="1" u="sng" dirty="0" smtClean="0">
              <a:solidFill>
                <a:schemeClr val="bg1"/>
              </a:solidFill>
              <a:latin typeface="Arial" panose="020B0604020202020204" pitchFamily="34" charset="0"/>
              <a:cs typeface="Arial" panose="020B0604020202020204" pitchFamily="34" charset="0"/>
            </a:endParaRPr>
          </a:p>
          <a:p>
            <a:pPr algn="just"/>
            <a:r>
              <a:rPr lang="fr-FR" sz="1100" b="1" dirty="0" smtClean="0">
                <a:solidFill>
                  <a:schemeClr val="bg1"/>
                </a:solidFill>
                <a:latin typeface="Arial" panose="020B0604020202020204" pitchFamily="34" charset="0"/>
                <a:cs typeface="Arial" panose="020B0604020202020204" pitchFamily="34" charset="0"/>
              </a:rPr>
              <a:t>* Prêt du matériel</a:t>
            </a:r>
          </a:p>
          <a:p>
            <a:pPr algn="just"/>
            <a:r>
              <a:rPr lang="fr-FR" sz="1100" b="1" dirty="0" smtClean="0">
                <a:solidFill>
                  <a:schemeClr val="bg1"/>
                </a:solidFill>
                <a:latin typeface="Arial" panose="020B0604020202020204" pitchFamily="34" charset="0"/>
                <a:cs typeface="Arial" panose="020B0604020202020204" pitchFamily="34" charset="0"/>
              </a:rPr>
              <a:t>* Accès zones d’entrainement</a:t>
            </a:r>
          </a:p>
          <a:p>
            <a:pPr algn="just"/>
            <a:r>
              <a:rPr lang="fr-FR" sz="1100" b="1" dirty="0" smtClean="0">
                <a:solidFill>
                  <a:schemeClr val="bg1"/>
                </a:solidFill>
                <a:latin typeface="Arial" panose="020B0604020202020204" pitchFamily="34" charset="0"/>
                <a:cs typeface="Arial" panose="020B0604020202020204" pitchFamily="34" charset="0"/>
              </a:rPr>
              <a:t>* Abonnement </a:t>
            </a:r>
            <a:r>
              <a:rPr lang="fr-FR" sz="1100" b="1" dirty="0">
                <a:solidFill>
                  <a:schemeClr val="bg1"/>
                </a:solidFill>
                <a:latin typeface="Arial" panose="020B0604020202020204" pitchFamily="34" charset="0"/>
                <a:cs typeface="Arial" panose="020B0604020202020204" pitchFamily="34" charset="0"/>
              </a:rPr>
              <a:t>9</a:t>
            </a:r>
            <a:r>
              <a:rPr lang="fr-FR" sz="1100" b="1" dirty="0" smtClean="0">
                <a:solidFill>
                  <a:schemeClr val="bg1"/>
                </a:solidFill>
                <a:latin typeface="Arial" panose="020B0604020202020204" pitchFamily="34" charset="0"/>
                <a:cs typeface="Arial" panose="020B0604020202020204" pitchFamily="34" charset="0"/>
              </a:rPr>
              <a:t> </a:t>
            </a:r>
            <a:r>
              <a:rPr lang="fr-FR" sz="1100" b="1" dirty="0" smtClean="0">
                <a:solidFill>
                  <a:schemeClr val="bg1"/>
                </a:solidFill>
                <a:latin typeface="Arial" panose="020B0604020202020204" pitchFamily="34" charset="0"/>
                <a:cs typeface="Arial" panose="020B0604020202020204" pitchFamily="34" charset="0"/>
              </a:rPr>
              <a:t>trous</a:t>
            </a:r>
          </a:p>
          <a:p>
            <a:pPr algn="just"/>
            <a:endParaRPr lang="fr-FR" sz="1100" b="1" dirty="0">
              <a:solidFill>
                <a:schemeClr val="bg1"/>
              </a:solidFill>
              <a:latin typeface="Arial" panose="020B0604020202020204" pitchFamily="34" charset="0"/>
              <a:cs typeface="Arial" panose="020B0604020202020204" pitchFamily="34" charset="0"/>
            </a:endParaRPr>
          </a:p>
          <a:p>
            <a:pPr algn="just"/>
            <a:r>
              <a:rPr lang="fr-FR" sz="1100" b="1" u="sng" dirty="0" smtClean="0">
                <a:solidFill>
                  <a:schemeClr val="bg1"/>
                </a:solidFill>
                <a:latin typeface="Arial" panose="020B0604020202020204" pitchFamily="34" charset="0"/>
                <a:cs typeface="Arial" panose="020B0604020202020204" pitchFamily="34" charset="0"/>
              </a:rPr>
              <a:t>PLANNING</a:t>
            </a:r>
          </a:p>
          <a:p>
            <a:pPr algn="just"/>
            <a:endParaRPr lang="fr-FR" sz="600" b="1" u="sng" dirty="0">
              <a:solidFill>
                <a:schemeClr val="bg1"/>
              </a:solidFill>
              <a:latin typeface="Arial" panose="020B0604020202020204" pitchFamily="34" charset="0"/>
              <a:cs typeface="Arial" panose="020B0604020202020204" pitchFamily="34" charset="0"/>
            </a:endParaRPr>
          </a:p>
          <a:p>
            <a:pPr algn="just"/>
            <a:r>
              <a:rPr lang="pt-BR" sz="1100" b="1" dirty="0">
                <a:solidFill>
                  <a:schemeClr val="bg1"/>
                </a:solidFill>
                <a:latin typeface="Arial" panose="020B0604020202020204" pitchFamily="34" charset="0"/>
                <a:cs typeface="Arial" panose="020B0604020202020204" pitchFamily="34" charset="0"/>
              </a:rPr>
              <a:t>Mercredi de </a:t>
            </a:r>
            <a:r>
              <a:rPr lang="pt-BR" sz="1100" b="1" dirty="0" smtClean="0">
                <a:solidFill>
                  <a:schemeClr val="bg1"/>
                </a:solidFill>
                <a:latin typeface="Arial" panose="020B0604020202020204" pitchFamily="34" charset="0"/>
                <a:cs typeface="Arial" panose="020B0604020202020204" pitchFamily="34" charset="0"/>
              </a:rPr>
              <a:t>13h30 </a:t>
            </a:r>
            <a:r>
              <a:rPr lang="pt-BR" sz="1100" b="1" dirty="0">
                <a:solidFill>
                  <a:schemeClr val="bg1"/>
                </a:solidFill>
                <a:latin typeface="Arial" panose="020B0604020202020204" pitchFamily="34" charset="0"/>
                <a:cs typeface="Arial" panose="020B0604020202020204" pitchFamily="34" charset="0"/>
              </a:rPr>
              <a:t>à </a:t>
            </a:r>
            <a:r>
              <a:rPr lang="pt-BR" sz="1100" b="1" dirty="0" smtClean="0">
                <a:solidFill>
                  <a:schemeClr val="bg1"/>
                </a:solidFill>
                <a:latin typeface="Arial" panose="020B0604020202020204" pitchFamily="34" charset="0"/>
                <a:cs typeface="Arial" panose="020B0604020202020204" pitchFamily="34" charset="0"/>
              </a:rPr>
              <a:t>15h00</a:t>
            </a:r>
          </a:p>
          <a:p>
            <a:pPr algn="just"/>
            <a:r>
              <a:rPr lang="pt-BR" sz="1100" b="1" dirty="0" smtClean="0">
                <a:solidFill>
                  <a:schemeClr val="bg1"/>
                </a:solidFill>
                <a:latin typeface="Arial" panose="020B0604020202020204" pitchFamily="34" charset="0"/>
                <a:cs typeface="Arial" panose="020B0604020202020204" pitchFamily="34" charset="0"/>
              </a:rPr>
              <a:t>Samedi de 13h00 à 14h30</a:t>
            </a:r>
            <a:r>
              <a:rPr lang="pt-BR" sz="1100" b="1" dirty="0" smtClean="0">
                <a:solidFill>
                  <a:schemeClr val="bg1"/>
                </a:solidFill>
                <a:latin typeface="Arial" panose="020B0604020202020204" pitchFamily="34" charset="0"/>
                <a:cs typeface="Arial" panose="020B0604020202020204" pitchFamily="34" charset="0"/>
              </a:rPr>
              <a:t> </a:t>
            </a:r>
            <a:endParaRPr lang="fr-FR" sz="1100" b="1" dirty="0" smtClean="0">
              <a:solidFill>
                <a:schemeClr val="bg1"/>
              </a:solidFill>
              <a:latin typeface="Arial" panose="020B0604020202020204" pitchFamily="34" charset="0"/>
              <a:cs typeface="Arial" panose="020B0604020202020204" pitchFamily="34" charset="0"/>
            </a:endParaRPr>
          </a:p>
          <a:p>
            <a:pPr algn="just"/>
            <a:endParaRPr lang="fr-FR"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055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0136" y="143228"/>
            <a:ext cx="7050534" cy="800219"/>
          </a:xfrm>
          <a:prstGeom prst="rect">
            <a:avLst/>
          </a:prstGeom>
          <a:noFill/>
        </p:spPr>
        <p:txBody>
          <a:bodyPr wrap="square" rtlCol="0">
            <a:spAutoFit/>
          </a:bodyPr>
          <a:lstStyle/>
          <a:p>
            <a:r>
              <a:rPr lang="fr-FR" sz="2300" dirty="0">
                <a:latin typeface="Arial" panose="020B0604020202020204" pitchFamily="34" charset="0"/>
                <a:cs typeface="Arial" panose="020B0604020202020204" pitchFamily="34" charset="0"/>
              </a:rPr>
              <a:t>É</a:t>
            </a:r>
            <a:r>
              <a:rPr lang="fr-FR" sz="2300" dirty="0" smtClean="0">
                <a:latin typeface="Arial" panose="020B0604020202020204" pitchFamily="34" charset="0"/>
                <a:cs typeface="Arial" panose="020B0604020202020204" pitchFamily="34" charset="0"/>
              </a:rPr>
              <a:t>COLE DE GOLF BLUEGREEN</a:t>
            </a:r>
            <a:r>
              <a:rPr lang="fr-FR" sz="2300" dirty="0" smtClean="0">
                <a:solidFill>
                  <a:srgbClr val="7030A0"/>
                </a:solidFill>
                <a:latin typeface="Arial" panose="020B0604020202020204" pitchFamily="34" charset="0"/>
                <a:cs typeface="Arial" panose="020B0604020202020204" pitchFamily="34" charset="0"/>
              </a:rPr>
              <a:t> </a:t>
            </a:r>
            <a:r>
              <a:rPr lang="fr-FR" sz="2300" dirty="0" smtClean="0">
                <a:latin typeface="Arial" panose="020B0604020202020204" pitchFamily="34" charset="0"/>
                <a:cs typeface="Arial" panose="020B0604020202020204" pitchFamily="34" charset="0"/>
              </a:rPr>
              <a:t>QUETIGNY</a:t>
            </a:r>
          </a:p>
          <a:p>
            <a:r>
              <a:rPr lang="fr-FR" sz="2300" dirty="0" smtClean="0">
                <a:solidFill>
                  <a:srgbClr val="00B0F0"/>
                </a:solidFill>
                <a:latin typeface="Arial" panose="020B0604020202020204" pitchFamily="34" charset="0"/>
                <a:cs typeface="Arial" panose="020B0604020202020204" pitchFamily="34" charset="0"/>
              </a:rPr>
              <a:t>CALENDRIER &amp; ANIMATIONS</a:t>
            </a:r>
          </a:p>
        </p:txBody>
      </p:sp>
      <p:sp>
        <p:nvSpPr>
          <p:cNvPr id="7" name="ZoneTexte 6"/>
          <p:cNvSpPr txBox="1"/>
          <p:nvPr/>
        </p:nvSpPr>
        <p:spPr>
          <a:xfrm>
            <a:off x="160136" y="943447"/>
            <a:ext cx="6963241" cy="276999"/>
          </a:xfrm>
          <a:prstGeom prst="rect">
            <a:avLst/>
          </a:prstGeom>
          <a:noFill/>
        </p:spPr>
        <p:txBody>
          <a:bodyPr wrap="square" rtlCol="0">
            <a:spAutoFit/>
          </a:bodyPr>
          <a:lstStyle/>
          <a:p>
            <a:pPr algn="just"/>
            <a:r>
              <a:rPr lang="fr-FR" sz="1200" dirty="0">
                <a:latin typeface="Arial" panose="020B0604020202020204" pitchFamily="34" charset="0"/>
                <a:cs typeface="Arial" panose="020B0604020202020204" pitchFamily="34" charset="0"/>
              </a:rPr>
              <a:t>Retrouvez le calendrier des cours, des animations et des compétitions de la saison 2021/2022.</a:t>
            </a:r>
            <a:endParaRPr lang="fr-FR" sz="1200" dirty="0">
              <a:latin typeface="Arial" panose="020B0604020202020204" pitchFamily="34" charset="0"/>
              <a:cs typeface="Arial" panose="020B0604020202020204" pitchFamily="34" charset="0"/>
            </a:endParaRPr>
          </a:p>
        </p:txBody>
      </p:sp>
      <p:sp>
        <p:nvSpPr>
          <p:cNvPr id="55" name="Rectangle à coins arrondis 54"/>
          <p:cNvSpPr/>
          <p:nvPr/>
        </p:nvSpPr>
        <p:spPr>
          <a:xfrm>
            <a:off x="139628" y="6432656"/>
            <a:ext cx="6963424" cy="43204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255125"/>
                </a:solidFill>
                <a:latin typeface="Century Gothic" panose="020B0502020202020204" pitchFamily="34" charset="0"/>
              </a:rPr>
              <a:t>LES COMPÉTITIONS</a:t>
            </a:r>
            <a:endParaRPr lang="fr-FR" b="1" dirty="0">
              <a:solidFill>
                <a:srgbClr val="255125"/>
              </a:solidFill>
              <a:latin typeface="Century Gothic" panose="020B0502020202020204" pitchFamily="34" charset="0"/>
            </a:endParaRPr>
          </a:p>
        </p:txBody>
      </p:sp>
      <p:sp>
        <p:nvSpPr>
          <p:cNvPr id="56" name="ZoneTexte 55"/>
          <p:cNvSpPr txBox="1"/>
          <p:nvPr/>
        </p:nvSpPr>
        <p:spPr>
          <a:xfrm>
            <a:off x="236800" y="6848103"/>
            <a:ext cx="6672322" cy="3293209"/>
          </a:xfrm>
          <a:prstGeom prst="rect">
            <a:avLst/>
          </a:prstGeom>
          <a:noFill/>
        </p:spPr>
        <p:txBody>
          <a:bodyPr wrap="square" rtlCol="0">
            <a:spAutoFit/>
          </a:bodyPr>
          <a:lstStyle/>
          <a:p>
            <a:pPr algn="just">
              <a:lnSpc>
                <a:spcPct val="150000"/>
              </a:lnSpc>
              <a:spcBef>
                <a:spcPts val="600"/>
              </a:spcBef>
            </a:pPr>
            <a:r>
              <a:rPr lang="fr-FR" sz="1050" b="1" dirty="0" smtClean="0">
                <a:solidFill>
                  <a:srgbClr val="FF6600"/>
                </a:solidFill>
                <a:latin typeface="Arial" panose="020B0604020202020204" pitchFamily="34" charset="0"/>
                <a:cs typeface="Arial" panose="020B0604020202020204" pitchFamily="34" charset="0"/>
              </a:rPr>
              <a:t>Chaque </a:t>
            </a:r>
            <a:r>
              <a:rPr lang="fr-FR" sz="1050" b="1" dirty="0">
                <a:solidFill>
                  <a:srgbClr val="FF6600"/>
                </a:solidFill>
                <a:latin typeface="Arial" panose="020B0604020202020204" pitchFamily="34" charset="0"/>
                <a:cs typeface="Arial" panose="020B0604020202020204" pitchFamily="34" charset="0"/>
              </a:rPr>
              <a:t>enfant dispose de </a:t>
            </a:r>
            <a:r>
              <a:rPr lang="fr-FR" sz="1050" b="1" dirty="0" smtClean="0">
                <a:solidFill>
                  <a:srgbClr val="FF6600"/>
                </a:solidFill>
                <a:latin typeface="Arial" panose="020B0604020202020204" pitchFamily="34" charset="0"/>
                <a:cs typeface="Arial" panose="020B0604020202020204" pitchFamily="34" charset="0"/>
              </a:rPr>
              <a:t>35 </a:t>
            </a:r>
            <a:r>
              <a:rPr lang="fr-FR" sz="1050" b="1" dirty="0">
                <a:solidFill>
                  <a:srgbClr val="FF6600"/>
                </a:solidFill>
                <a:latin typeface="Arial" panose="020B0604020202020204" pitchFamily="34" charset="0"/>
                <a:cs typeface="Arial" panose="020B0604020202020204" pitchFamily="34" charset="0"/>
              </a:rPr>
              <a:t>cours collectifs dans son année golfique, nous souhaitons les aider à améliorer leurs niveaux de jeu et leur index  en les confrontant régulièrement au jeu sur le terrain.  </a:t>
            </a:r>
          </a:p>
          <a:p>
            <a:pPr algn="just">
              <a:lnSpc>
                <a:spcPct val="150000"/>
              </a:lnSpc>
              <a:spcBef>
                <a:spcPts val="600"/>
              </a:spcBef>
            </a:pPr>
            <a:r>
              <a:rPr lang="fr-FR" sz="1050" b="1" dirty="0">
                <a:solidFill>
                  <a:srgbClr val="FF6600"/>
                </a:solidFill>
                <a:latin typeface="Arial" panose="020B0604020202020204" pitchFamily="34" charset="0"/>
                <a:cs typeface="Arial" panose="020B0604020202020204" pitchFamily="34" charset="0"/>
              </a:rPr>
              <a:t>Plusieurs objectifs sont </a:t>
            </a:r>
            <a:r>
              <a:rPr lang="fr-FR" sz="1050" b="1" dirty="0" smtClean="0">
                <a:solidFill>
                  <a:srgbClr val="FF6600"/>
                </a:solidFill>
                <a:latin typeface="Arial" panose="020B0604020202020204" pitchFamily="34" charset="0"/>
                <a:cs typeface="Arial" panose="020B0604020202020204" pitchFamily="34" charset="0"/>
              </a:rPr>
              <a:t> visés </a:t>
            </a:r>
            <a:r>
              <a:rPr lang="fr-FR" sz="1050" b="1" dirty="0">
                <a:solidFill>
                  <a:srgbClr val="FF6600"/>
                </a:solidFill>
                <a:latin typeface="Arial" panose="020B0604020202020204" pitchFamily="34" charset="0"/>
                <a:cs typeface="Arial" panose="020B0604020202020204" pitchFamily="34" charset="0"/>
              </a:rPr>
              <a:t>par cette démarche </a:t>
            </a:r>
            <a:r>
              <a:rPr lang="fr-FR" sz="1050" b="1" dirty="0" smtClean="0">
                <a:solidFill>
                  <a:srgbClr val="FF6600"/>
                </a:solidFill>
                <a:latin typeface="Arial" panose="020B0604020202020204" pitchFamily="34" charset="0"/>
                <a:cs typeface="Arial" panose="020B0604020202020204" pitchFamily="34" charset="0"/>
              </a:rPr>
              <a:t>:</a:t>
            </a:r>
            <a:endParaRPr lang="fr-FR" sz="1050" b="1" dirty="0">
              <a:solidFill>
                <a:srgbClr val="FF6600"/>
              </a:solidFill>
              <a:latin typeface="Arial" panose="020B0604020202020204" pitchFamily="34" charset="0"/>
              <a:cs typeface="Arial" panose="020B0604020202020204" pitchFamily="34" charset="0"/>
            </a:endParaRPr>
          </a:p>
          <a:p>
            <a:pPr marL="266700" indent="-177800" algn="just">
              <a:spcBef>
                <a:spcPts val="600"/>
              </a:spcBef>
              <a:buFont typeface="Wingdings" panose="05000000000000000000" pitchFamily="2" charset="2"/>
              <a:buChar char="ü"/>
            </a:pPr>
            <a:r>
              <a:rPr lang="fr-FR" sz="1050" b="1" dirty="0" smtClean="0">
                <a:solidFill>
                  <a:srgbClr val="7030A0"/>
                </a:solidFill>
                <a:latin typeface="Arial" panose="020B0604020202020204" pitchFamily="34" charset="0"/>
                <a:cs typeface="Arial" panose="020B0604020202020204" pitchFamily="34" charset="0"/>
              </a:rPr>
              <a:t>Aimer </a:t>
            </a:r>
            <a:r>
              <a:rPr lang="fr-FR" sz="1050" b="1" dirty="0">
                <a:solidFill>
                  <a:srgbClr val="7030A0"/>
                </a:solidFill>
                <a:latin typeface="Arial" panose="020B0604020202020204" pitchFamily="34" charset="0"/>
                <a:cs typeface="Arial" panose="020B0604020202020204" pitchFamily="34" charset="0"/>
              </a:rPr>
              <a:t>le golf sur le terrain et partager des moments riches en émotions avec ses camarades</a:t>
            </a:r>
          </a:p>
          <a:p>
            <a:pPr marL="266700" indent="-177800" algn="just">
              <a:spcBef>
                <a:spcPts val="600"/>
              </a:spcBef>
              <a:buFont typeface="Wingdings" panose="05000000000000000000" pitchFamily="2" charset="2"/>
              <a:buChar char="ü"/>
            </a:pPr>
            <a:r>
              <a:rPr lang="fr-FR" sz="1050" b="1" dirty="0" smtClean="0">
                <a:solidFill>
                  <a:srgbClr val="7030A0"/>
                </a:solidFill>
                <a:latin typeface="Arial" panose="020B0604020202020204" pitchFamily="34" charset="0"/>
                <a:cs typeface="Arial" panose="020B0604020202020204" pitchFamily="34" charset="0"/>
              </a:rPr>
              <a:t>Avoir </a:t>
            </a:r>
            <a:r>
              <a:rPr lang="fr-FR" sz="1050" b="1" dirty="0">
                <a:solidFill>
                  <a:srgbClr val="7030A0"/>
                </a:solidFill>
                <a:latin typeface="Arial" panose="020B0604020202020204" pitchFamily="34" charset="0"/>
                <a:cs typeface="Arial" panose="020B0604020202020204" pitchFamily="34" charset="0"/>
              </a:rPr>
              <a:t>envie de réussir et travailler pour atteindre ses objectifs</a:t>
            </a:r>
          </a:p>
          <a:p>
            <a:pPr marL="266700" indent="-177800" algn="just">
              <a:spcBef>
                <a:spcPts val="600"/>
              </a:spcBef>
              <a:buFont typeface="Wingdings" panose="05000000000000000000" pitchFamily="2" charset="2"/>
              <a:buChar char="ü"/>
            </a:pPr>
            <a:r>
              <a:rPr lang="fr-FR" sz="1050" b="1" dirty="0" smtClean="0">
                <a:solidFill>
                  <a:srgbClr val="7030A0"/>
                </a:solidFill>
                <a:latin typeface="Arial" panose="020B0604020202020204" pitchFamily="34" charset="0"/>
                <a:cs typeface="Arial" panose="020B0604020202020204" pitchFamily="34" charset="0"/>
              </a:rPr>
              <a:t>Constituer </a:t>
            </a:r>
            <a:r>
              <a:rPr lang="fr-FR" sz="1050" b="1" dirty="0">
                <a:solidFill>
                  <a:srgbClr val="7030A0"/>
                </a:solidFill>
                <a:latin typeface="Arial" panose="020B0604020202020204" pitchFamily="34" charset="0"/>
                <a:cs typeface="Arial" panose="020B0604020202020204" pitchFamily="34" charset="0"/>
              </a:rPr>
              <a:t>une équipe junior et se confronter aux autres </a:t>
            </a:r>
            <a:r>
              <a:rPr lang="fr-FR" sz="1050" b="1" dirty="0" smtClean="0">
                <a:solidFill>
                  <a:srgbClr val="7030A0"/>
                </a:solidFill>
                <a:latin typeface="Arial" panose="020B0604020202020204" pitchFamily="34" charset="0"/>
                <a:cs typeface="Arial" panose="020B0604020202020204" pitchFamily="34" charset="0"/>
              </a:rPr>
              <a:t>clubs</a:t>
            </a:r>
          </a:p>
          <a:p>
            <a:pPr marL="266700" indent="-177800" algn="just">
              <a:spcBef>
                <a:spcPts val="600"/>
              </a:spcBef>
              <a:buFont typeface="Wingdings" panose="05000000000000000000" pitchFamily="2" charset="2"/>
              <a:buChar char="ü"/>
            </a:pPr>
            <a:r>
              <a:rPr lang="fr-FR" sz="1050" b="1" dirty="0" smtClean="0">
                <a:solidFill>
                  <a:srgbClr val="7030A0"/>
                </a:solidFill>
                <a:latin typeface="Arial" panose="020B0604020202020204" pitchFamily="34" charset="0"/>
                <a:cs typeface="Arial" panose="020B0604020202020204" pitchFamily="34" charset="0"/>
              </a:rPr>
              <a:t>Lier </a:t>
            </a:r>
            <a:r>
              <a:rPr lang="fr-FR" sz="1050" b="1" dirty="0">
                <a:solidFill>
                  <a:srgbClr val="7030A0"/>
                </a:solidFill>
                <a:latin typeface="Arial" panose="020B0604020202020204" pitchFamily="34" charset="0"/>
                <a:cs typeface="Arial" panose="020B0604020202020204" pitchFamily="34" charset="0"/>
              </a:rPr>
              <a:t>des contacts forts avec la ligue pour participer aux évènements et aux </a:t>
            </a:r>
            <a:r>
              <a:rPr lang="fr-FR" sz="1050" b="1" dirty="0" smtClean="0">
                <a:solidFill>
                  <a:srgbClr val="7030A0"/>
                </a:solidFill>
                <a:latin typeface="Arial" panose="020B0604020202020204" pitchFamily="34" charset="0"/>
                <a:cs typeface="Arial" panose="020B0604020202020204" pitchFamily="34" charset="0"/>
              </a:rPr>
              <a:t>compétitions régionales</a:t>
            </a:r>
            <a:endParaRPr lang="fr-FR" sz="1050" b="1" dirty="0">
              <a:solidFill>
                <a:srgbClr val="7030A0"/>
              </a:solidFill>
              <a:latin typeface="Arial" panose="020B0604020202020204" pitchFamily="34" charset="0"/>
              <a:cs typeface="Arial" panose="020B0604020202020204" pitchFamily="34" charset="0"/>
            </a:endParaRPr>
          </a:p>
          <a:p>
            <a:pPr marL="266700" indent="-177800" algn="just">
              <a:spcBef>
                <a:spcPts val="600"/>
              </a:spcBef>
              <a:buFont typeface="Wingdings" panose="05000000000000000000" pitchFamily="2" charset="2"/>
              <a:buChar char="ü"/>
            </a:pPr>
            <a:r>
              <a:rPr lang="fr-FR" sz="1050" b="1" dirty="0" smtClean="0">
                <a:solidFill>
                  <a:srgbClr val="7030A0"/>
                </a:solidFill>
                <a:latin typeface="Arial" panose="020B0604020202020204" pitchFamily="34" charset="0"/>
                <a:cs typeface="Arial" panose="020B0604020202020204" pitchFamily="34" charset="0"/>
              </a:rPr>
              <a:t>Pouvoir </a:t>
            </a:r>
            <a:r>
              <a:rPr lang="fr-FR" sz="1050" b="1" dirty="0">
                <a:solidFill>
                  <a:srgbClr val="7030A0"/>
                </a:solidFill>
                <a:latin typeface="Arial" panose="020B0604020202020204" pitchFamily="34" charset="0"/>
                <a:cs typeface="Arial" panose="020B0604020202020204" pitchFamily="34" charset="0"/>
              </a:rPr>
              <a:t>se présenter aux qualifications des championnats de France. </a:t>
            </a:r>
          </a:p>
          <a:p>
            <a:pPr marL="266700" indent="-177800" algn="just">
              <a:spcBef>
                <a:spcPts val="600"/>
              </a:spcBef>
              <a:buFont typeface="Wingdings" panose="05000000000000000000" pitchFamily="2" charset="2"/>
              <a:buChar char="ü"/>
            </a:pPr>
            <a:r>
              <a:rPr lang="fr-FR" sz="1050" b="1" dirty="0" smtClean="0">
                <a:solidFill>
                  <a:srgbClr val="7030A0"/>
                </a:solidFill>
                <a:latin typeface="Arial" panose="020B0604020202020204" pitchFamily="34" charset="0"/>
                <a:cs typeface="Arial" panose="020B0604020202020204" pitchFamily="34" charset="0"/>
              </a:rPr>
              <a:t>Etre </a:t>
            </a:r>
            <a:r>
              <a:rPr lang="fr-FR" sz="1050" b="1" dirty="0">
                <a:solidFill>
                  <a:srgbClr val="7030A0"/>
                </a:solidFill>
                <a:latin typeface="Arial" panose="020B0604020202020204" pitchFamily="34" charset="0"/>
                <a:cs typeface="Arial" panose="020B0604020202020204" pitchFamily="34" charset="0"/>
              </a:rPr>
              <a:t>en adéquation avec « les référentiels régionaux »  de la ligue « âges / HCP </a:t>
            </a:r>
            <a:r>
              <a:rPr lang="fr-FR" sz="1050" b="1" dirty="0" smtClean="0">
                <a:solidFill>
                  <a:srgbClr val="7030A0"/>
                </a:solidFill>
                <a:latin typeface="Arial" panose="020B0604020202020204" pitchFamily="34" charset="0"/>
                <a:cs typeface="Arial" panose="020B0604020202020204" pitchFamily="34" charset="0"/>
              </a:rPr>
              <a:t>»</a:t>
            </a:r>
            <a:endParaRPr lang="fr-FR" sz="1050" b="1" dirty="0">
              <a:solidFill>
                <a:srgbClr val="FF6600"/>
              </a:solidFill>
              <a:latin typeface="Arial" panose="020B0604020202020204" pitchFamily="34" charset="0"/>
              <a:cs typeface="Arial" panose="020B0604020202020204" pitchFamily="34" charset="0"/>
            </a:endParaRPr>
          </a:p>
          <a:p>
            <a:pPr algn="just">
              <a:lnSpc>
                <a:spcPct val="150000"/>
              </a:lnSpc>
              <a:spcBef>
                <a:spcPts val="600"/>
              </a:spcBef>
            </a:pPr>
            <a:r>
              <a:rPr lang="fr-FR" sz="1050" b="1" dirty="0">
                <a:solidFill>
                  <a:srgbClr val="FF6600"/>
                </a:solidFill>
                <a:latin typeface="Arial" panose="020B0604020202020204" pitchFamily="34" charset="0"/>
                <a:cs typeface="Arial" panose="020B0604020202020204" pitchFamily="34" charset="0"/>
              </a:rPr>
              <a:t>Pour le groupe compétition nous allons organiser des cessions de jeu sur le terrain accompagnées par les joueurs du club. </a:t>
            </a:r>
            <a:r>
              <a:rPr lang="fr-FR" sz="1050" b="1" dirty="0" smtClean="0">
                <a:solidFill>
                  <a:srgbClr val="FF6600"/>
                </a:solidFill>
                <a:latin typeface="Arial" panose="020B0604020202020204" pitchFamily="34" charset="0"/>
                <a:cs typeface="Arial" panose="020B0604020202020204" pitchFamily="34" charset="0"/>
              </a:rPr>
              <a:t>Pendant </a:t>
            </a:r>
            <a:r>
              <a:rPr lang="fr-FR" sz="1050" b="1" dirty="0">
                <a:solidFill>
                  <a:srgbClr val="FF6600"/>
                </a:solidFill>
                <a:latin typeface="Arial" panose="020B0604020202020204" pitchFamily="34" charset="0"/>
                <a:cs typeface="Arial" panose="020B0604020202020204" pitchFamily="34" charset="0"/>
              </a:rPr>
              <a:t>les vacances scolaires,  des stages seront proposés aux enfants qui désirent progresser en dehors de périodes de cours</a:t>
            </a:r>
            <a:r>
              <a:rPr lang="fr-FR" sz="1050" b="1" dirty="0" smtClean="0">
                <a:solidFill>
                  <a:srgbClr val="FF6600"/>
                </a:solidFill>
                <a:latin typeface="Arial" panose="020B0604020202020204" pitchFamily="34" charset="0"/>
                <a:cs typeface="Arial" panose="020B0604020202020204" pitchFamily="34" charset="0"/>
              </a:rPr>
              <a:t>.</a:t>
            </a:r>
            <a:endParaRPr lang="fr-FR" sz="1050" b="1" dirty="0">
              <a:solidFill>
                <a:srgbClr val="FF6600"/>
              </a:solidFill>
              <a:latin typeface="Arial" panose="020B0604020202020204" pitchFamily="34" charset="0"/>
              <a:cs typeface="Arial" panose="020B0604020202020204" pitchFamily="34" charset="0"/>
            </a:endParaRPr>
          </a:p>
        </p:txBody>
      </p:sp>
      <p:sp>
        <p:nvSpPr>
          <p:cNvPr id="58" name="Étoile à 5 branches 57"/>
          <p:cNvSpPr/>
          <p:nvPr/>
        </p:nvSpPr>
        <p:spPr>
          <a:xfrm rot="1553529">
            <a:off x="6148781" y="5752144"/>
            <a:ext cx="483214" cy="460274"/>
          </a:xfrm>
          <a:prstGeom prst="star5">
            <a:avLst>
              <a:gd name="adj" fmla="val 14141"/>
              <a:gd name="hf" fmla="val 105146"/>
              <a:gd name="vf" fmla="val 110557"/>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1" name="Organigramme : Connecteur 40"/>
          <p:cNvSpPr/>
          <p:nvPr/>
        </p:nvSpPr>
        <p:spPr>
          <a:xfrm>
            <a:off x="6507757" y="223573"/>
            <a:ext cx="576064" cy="57585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00B0F0"/>
                </a:solidFill>
              </a:rPr>
              <a:t>2</a:t>
            </a:r>
          </a:p>
        </p:txBody>
      </p:sp>
      <p:sp>
        <p:nvSpPr>
          <p:cNvPr id="24" name="Étoile à 5 branches 23"/>
          <p:cNvSpPr/>
          <p:nvPr/>
        </p:nvSpPr>
        <p:spPr>
          <a:xfrm rot="580175">
            <a:off x="6500313" y="5588420"/>
            <a:ext cx="671327" cy="673305"/>
          </a:xfrm>
          <a:prstGeom prst="star5">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rotWithShape="1">
          <a:blip r:embed="rId3"/>
          <a:srcRect l="5848" t="29700" r="50497" b="22700"/>
          <a:stretch/>
        </p:blipFill>
        <p:spPr>
          <a:xfrm>
            <a:off x="139628" y="1291104"/>
            <a:ext cx="7073519" cy="4338398"/>
          </a:xfrm>
          <a:prstGeom prst="rect">
            <a:avLst/>
          </a:prstGeom>
        </p:spPr>
      </p:pic>
      <p:sp>
        <p:nvSpPr>
          <p:cNvPr id="13" name="Rectangle 12"/>
          <p:cNvSpPr/>
          <p:nvPr/>
        </p:nvSpPr>
        <p:spPr>
          <a:xfrm>
            <a:off x="160136" y="5746569"/>
            <a:ext cx="1224136" cy="33642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1611213" y="5746569"/>
            <a:ext cx="1224136" cy="336428"/>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p:cNvSpPr/>
          <p:nvPr/>
        </p:nvSpPr>
        <p:spPr>
          <a:xfrm>
            <a:off x="3096404" y="5743878"/>
            <a:ext cx="1224136" cy="33642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227894" y="5675110"/>
            <a:ext cx="1224136" cy="461665"/>
          </a:xfrm>
          <a:prstGeom prst="rect">
            <a:avLst/>
          </a:prstGeom>
          <a:noFill/>
        </p:spPr>
        <p:txBody>
          <a:bodyPr wrap="square" rtlCol="0">
            <a:spAutoFit/>
          </a:bodyPr>
          <a:lstStyle/>
          <a:p>
            <a:r>
              <a:rPr lang="fr-FR" sz="2400" b="1" dirty="0" smtClean="0"/>
              <a:t>COURS</a:t>
            </a:r>
            <a:endParaRPr lang="fr-FR" b="1" dirty="0"/>
          </a:p>
        </p:txBody>
      </p:sp>
      <p:sp>
        <p:nvSpPr>
          <p:cNvPr id="44" name="ZoneTexte 43"/>
          <p:cNvSpPr txBox="1"/>
          <p:nvPr/>
        </p:nvSpPr>
        <p:spPr>
          <a:xfrm>
            <a:off x="1628358" y="5700160"/>
            <a:ext cx="1206991" cy="461665"/>
          </a:xfrm>
          <a:prstGeom prst="rect">
            <a:avLst/>
          </a:prstGeom>
          <a:noFill/>
        </p:spPr>
        <p:txBody>
          <a:bodyPr wrap="square" rtlCol="0">
            <a:spAutoFit/>
          </a:bodyPr>
          <a:lstStyle/>
          <a:p>
            <a:pPr algn="ctr"/>
            <a:r>
              <a:rPr lang="fr-FR" sz="1200" b="1" dirty="0" smtClean="0"/>
              <a:t>PASSAGE DES DRAPEAUX</a:t>
            </a:r>
            <a:endParaRPr lang="fr-FR" sz="1050" b="1" dirty="0"/>
          </a:p>
        </p:txBody>
      </p:sp>
      <p:sp>
        <p:nvSpPr>
          <p:cNvPr id="45" name="ZoneTexte 44"/>
          <p:cNvSpPr txBox="1"/>
          <p:nvPr/>
        </p:nvSpPr>
        <p:spPr>
          <a:xfrm>
            <a:off x="3174839" y="5741752"/>
            <a:ext cx="1224136" cy="338554"/>
          </a:xfrm>
          <a:prstGeom prst="rect">
            <a:avLst/>
          </a:prstGeom>
          <a:noFill/>
        </p:spPr>
        <p:txBody>
          <a:bodyPr wrap="square" rtlCol="0">
            <a:spAutoFit/>
          </a:bodyPr>
          <a:lstStyle/>
          <a:p>
            <a:r>
              <a:rPr lang="fr-FR" sz="1600" b="1" dirty="0" smtClean="0"/>
              <a:t>VACANCES</a:t>
            </a:r>
            <a:endParaRPr lang="fr-FR" sz="1200" b="1" dirty="0"/>
          </a:p>
        </p:txBody>
      </p:sp>
      <p:sp>
        <p:nvSpPr>
          <p:cNvPr id="48" name="ZoneTexte 47"/>
          <p:cNvSpPr txBox="1"/>
          <p:nvPr/>
        </p:nvSpPr>
        <p:spPr>
          <a:xfrm>
            <a:off x="4430351" y="5701054"/>
            <a:ext cx="1610810" cy="461665"/>
          </a:xfrm>
          <a:prstGeom prst="rect">
            <a:avLst/>
          </a:prstGeom>
          <a:noFill/>
        </p:spPr>
        <p:txBody>
          <a:bodyPr wrap="square" rtlCol="0">
            <a:spAutoFit/>
          </a:bodyPr>
          <a:lstStyle/>
          <a:p>
            <a:r>
              <a:rPr lang="fr-FR" sz="1200" b="1" dirty="0" smtClean="0"/>
              <a:t>25 Juin 2022 :</a:t>
            </a:r>
          </a:p>
          <a:p>
            <a:r>
              <a:rPr lang="fr-FR" sz="1200" b="1" dirty="0" smtClean="0"/>
              <a:t>Fête de l’école de golf</a:t>
            </a:r>
            <a:endParaRPr lang="fr-FR" sz="1200" b="1" dirty="0"/>
          </a:p>
        </p:txBody>
      </p:sp>
    </p:spTree>
    <p:extLst>
      <p:ext uri="{BB962C8B-B14F-4D97-AF65-F5344CB8AC3E}">
        <p14:creationId xmlns:p14="http://schemas.microsoft.com/office/powerpoint/2010/main" val="4139001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81134" y="143228"/>
            <a:ext cx="7047829" cy="800219"/>
          </a:xfrm>
          <a:prstGeom prst="rect">
            <a:avLst/>
          </a:prstGeom>
          <a:noFill/>
        </p:spPr>
        <p:txBody>
          <a:bodyPr wrap="square" rtlCol="0">
            <a:spAutoFit/>
          </a:bodyPr>
          <a:lstStyle/>
          <a:p>
            <a:r>
              <a:rPr lang="fr-FR" sz="2300" dirty="0">
                <a:latin typeface="Arial" panose="020B0604020202020204" pitchFamily="34" charset="0"/>
                <a:cs typeface="Arial" panose="020B0604020202020204" pitchFamily="34" charset="0"/>
              </a:rPr>
              <a:t>É</a:t>
            </a:r>
            <a:r>
              <a:rPr lang="fr-FR" sz="2300" dirty="0" smtClean="0">
                <a:latin typeface="Arial" panose="020B0604020202020204" pitchFamily="34" charset="0"/>
                <a:cs typeface="Arial" panose="020B0604020202020204" pitchFamily="34" charset="0"/>
              </a:rPr>
              <a:t>COLE DE GOLF BLUEGREEN</a:t>
            </a:r>
            <a:r>
              <a:rPr lang="fr-FR" sz="2300" dirty="0" smtClean="0">
                <a:solidFill>
                  <a:srgbClr val="7030A0"/>
                </a:solidFill>
                <a:latin typeface="Arial" panose="020B0604020202020204" pitchFamily="34" charset="0"/>
                <a:cs typeface="Arial" panose="020B0604020202020204" pitchFamily="34" charset="0"/>
              </a:rPr>
              <a:t> </a:t>
            </a:r>
            <a:r>
              <a:rPr lang="fr-FR" sz="2300" dirty="0" smtClean="0">
                <a:latin typeface="Arial" panose="020B0604020202020204" pitchFamily="34" charset="0"/>
                <a:cs typeface="Arial" panose="020B0604020202020204" pitchFamily="34" charset="0"/>
              </a:rPr>
              <a:t>QUETIGNY</a:t>
            </a:r>
          </a:p>
          <a:p>
            <a:r>
              <a:rPr lang="fr-FR" sz="2300" dirty="0" smtClean="0">
                <a:solidFill>
                  <a:srgbClr val="00B0F0"/>
                </a:solidFill>
                <a:latin typeface="Arial" panose="020B0604020202020204" pitchFamily="34" charset="0"/>
                <a:cs typeface="Arial" panose="020B0604020202020204" pitchFamily="34" charset="0"/>
              </a:rPr>
              <a:t>CALENDRIER &amp; ANIMATIONS</a:t>
            </a:r>
          </a:p>
        </p:txBody>
      </p:sp>
      <p:sp>
        <p:nvSpPr>
          <p:cNvPr id="27" name="Rectangle à coins arrondis 26"/>
          <p:cNvSpPr/>
          <p:nvPr/>
        </p:nvSpPr>
        <p:spPr>
          <a:xfrm>
            <a:off x="181133" y="1015455"/>
            <a:ext cx="6906207" cy="43204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255125"/>
                </a:solidFill>
                <a:latin typeface="Century Gothic" panose="020B0502020202020204" pitchFamily="34" charset="0"/>
              </a:rPr>
              <a:t>LES RENDEZ-VOUS A NE PAS MANQUER</a:t>
            </a:r>
            <a:endParaRPr lang="fr-FR" b="1" dirty="0">
              <a:solidFill>
                <a:srgbClr val="255125"/>
              </a:solidFill>
              <a:latin typeface="Century Gothic" panose="020B0502020202020204" pitchFamily="34" charset="0"/>
            </a:endParaRPr>
          </a:p>
        </p:txBody>
      </p:sp>
      <p:sp>
        <p:nvSpPr>
          <p:cNvPr id="30" name="ZoneTexte 29"/>
          <p:cNvSpPr txBox="1"/>
          <p:nvPr/>
        </p:nvSpPr>
        <p:spPr>
          <a:xfrm>
            <a:off x="181134" y="1449244"/>
            <a:ext cx="6898640" cy="646331"/>
          </a:xfrm>
          <a:prstGeom prst="rect">
            <a:avLst/>
          </a:prstGeom>
          <a:noFill/>
        </p:spPr>
        <p:txBody>
          <a:bodyPr wrap="square" rtlCol="0">
            <a:spAutoFit/>
          </a:bodyPr>
          <a:lstStyle/>
          <a:p>
            <a:pPr algn="just"/>
            <a:r>
              <a:rPr lang="fr-FR" sz="1200" dirty="0" smtClean="0">
                <a:latin typeface="Arial" panose="020B0604020202020204" pitchFamily="34" charset="0"/>
                <a:cs typeface="Arial" panose="020B0604020202020204" pitchFamily="34" charset="0"/>
              </a:rPr>
              <a:t>L’année sera rythmée par différents évènements (animations et compétitions) !!</a:t>
            </a:r>
          </a:p>
          <a:p>
            <a:pPr algn="just"/>
            <a:r>
              <a:rPr lang="fr-FR" sz="1200" dirty="0" smtClean="0">
                <a:latin typeface="Arial" panose="020B0604020202020204" pitchFamily="34" charset="0"/>
                <a:cs typeface="Arial" panose="020B0604020202020204" pitchFamily="34" charset="0"/>
              </a:rPr>
              <a:t>Moment de partage et d’amusement avec l’ensemble des enfants de l’Ecole de Golf.</a:t>
            </a:r>
          </a:p>
          <a:p>
            <a:pPr algn="just"/>
            <a:r>
              <a:rPr lang="fr-FR" sz="1200" dirty="0" smtClean="0">
                <a:solidFill>
                  <a:srgbClr val="255125"/>
                </a:solidFill>
                <a:latin typeface="Arial" panose="020B0604020202020204" pitchFamily="34" charset="0"/>
                <a:cs typeface="Arial" panose="020B0604020202020204" pitchFamily="34" charset="0"/>
              </a:rPr>
              <a:t>Les compétitions de Ligues + Fédérales seront communiquées en début d’année 2021</a:t>
            </a:r>
            <a:r>
              <a:rPr lang="fr-FR" sz="1200" dirty="0" smtClean="0">
                <a:latin typeface="Arial" panose="020B0604020202020204" pitchFamily="34" charset="0"/>
                <a:cs typeface="Arial" panose="020B0604020202020204" pitchFamily="34" charset="0"/>
              </a:rPr>
              <a:t>.</a:t>
            </a:r>
            <a:endParaRPr lang="fr-FR" sz="1200" dirty="0">
              <a:latin typeface="Arial" panose="020B0604020202020204" pitchFamily="34" charset="0"/>
              <a:cs typeface="Arial" panose="020B0604020202020204" pitchFamily="34" charset="0"/>
            </a:endParaRPr>
          </a:p>
        </p:txBody>
      </p:sp>
      <p:sp>
        <p:nvSpPr>
          <p:cNvPr id="50" name="Rectangle à coins arrondis 49"/>
          <p:cNvSpPr/>
          <p:nvPr/>
        </p:nvSpPr>
        <p:spPr>
          <a:xfrm>
            <a:off x="172343" y="6416055"/>
            <a:ext cx="576064" cy="57104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p>
        </p:txBody>
      </p:sp>
      <p:sp>
        <p:nvSpPr>
          <p:cNvPr id="51" name="ZoneTexte 50"/>
          <p:cNvSpPr txBox="1"/>
          <p:nvPr/>
        </p:nvSpPr>
        <p:spPr>
          <a:xfrm>
            <a:off x="818556" y="6427295"/>
            <a:ext cx="6319282" cy="1154162"/>
          </a:xfrm>
          <a:prstGeom prst="rect">
            <a:avLst/>
          </a:prstGeom>
          <a:noFill/>
        </p:spPr>
        <p:txBody>
          <a:bodyPr wrap="square" rtlCol="0">
            <a:spAutoFit/>
          </a:bodyPr>
          <a:lstStyle/>
          <a:p>
            <a:pPr algn="just"/>
            <a:r>
              <a:rPr lang="fr-FR" sz="1200" b="1" dirty="0" smtClean="0">
                <a:solidFill>
                  <a:srgbClr val="C00000"/>
                </a:solidFill>
                <a:latin typeface="Arial" panose="020B0604020202020204" pitchFamily="34" charset="0"/>
                <a:cs typeface="Arial" panose="020B0604020202020204" pitchFamily="34" charset="0"/>
              </a:rPr>
              <a:t>PASSAGE DRAPEAUX ET COMPETITION DE CLASSEMENT– </a:t>
            </a:r>
            <a:r>
              <a:rPr lang="fr-FR" sz="1200" i="1" dirty="0" smtClean="0">
                <a:solidFill>
                  <a:srgbClr val="C00000"/>
                </a:solidFill>
                <a:latin typeface="Arial" panose="020B0604020202020204" pitchFamily="34" charset="0"/>
                <a:cs typeface="Arial" panose="020B0604020202020204" pitchFamily="34" charset="0"/>
              </a:rPr>
              <a:t>CHAQUE TRISMESTRE</a:t>
            </a:r>
          </a:p>
          <a:p>
            <a:pPr algn="just"/>
            <a:endParaRPr lang="fr-FR" sz="700" i="1" dirty="0" smtClean="0">
              <a:latin typeface="Arial" panose="020B0604020202020204" pitchFamily="34" charset="0"/>
              <a:cs typeface="Arial" panose="020B0604020202020204" pitchFamily="34" charset="0"/>
            </a:endParaRPr>
          </a:p>
          <a:p>
            <a:pPr algn="just"/>
            <a:r>
              <a:rPr lang="fr-FR" sz="1200" i="1" dirty="0" smtClean="0">
                <a:latin typeface="Arial" panose="020B0604020202020204" pitchFamily="34" charset="0"/>
                <a:cs typeface="Arial" panose="020B0604020202020204" pitchFamily="34" charset="0"/>
              </a:rPr>
              <a:t>À </a:t>
            </a:r>
            <a:r>
              <a:rPr lang="fr-FR" sz="1200" i="1" dirty="0">
                <a:latin typeface="Arial" panose="020B0604020202020204" pitchFamily="34" charset="0"/>
                <a:cs typeface="Arial" panose="020B0604020202020204" pitchFamily="34" charset="0"/>
              </a:rPr>
              <a:t>l’image des étoiles et autres flocons, au ski ; des balles violettes, rouges ou vertes au tennis ou encore des ceintures en judo, le golf propose de valider des degrés d’apprentissage, en rapport avec les aptitudes des enfants dans la pratique et la connaissance de leur discipline.</a:t>
            </a:r>
            <a:endParaRPr lang="fr-FR" sz="1200" i="1" dirty="0" smtClean="0">
              <a:latin typeface="Arial" panose="020B0604020202020204" pitchFamily="34" charset="0"/>
              <a:cs typeface="Arial" panose="020B0604020202020204" pitchFamily="34" charset="0"/>
            </a:endParaRPr>
          </a:p>
        </p:txBody>
      </p:sp>
      <p:sp>
        <p:nvSpPr>
          <p:cNvPr id="58" name="Rectangle à coins arrondis 57"/>
          <p:cNvSpPr/>
          <p:nvPr/>
        </p:nvSpPr>
        <p:spPr>
          <a:xfrm>
            <a:off x="165015" y="7581457"/>
            <a:ext cx="576064" cy="564408"/>
          </a:xfrm>
          <a:prstGeom prst="round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endParaRPr>
          </a:p>
        </p:txBody>
      </p:sp>
      <p:sp>
        <p:nvSpPr>
          <p:cNvPr id="59" name="ZoneTexte 58"/>
          <p:cNvSpPr txBox="1"/>
          <p:nvPr/>
        </p:nvSpPr>
        <p:spPr>
          <a:xfrm>
            <a:off x="816710" y="7581457"/>
            <a:ext cx="6311352" cy="646331"/>
          </a:xfrm>
          <a:prstGeom prst="rect">
            <a:avLst/>
          </a:prstGeom>
          <a:noFill/>
        </p:spPr>
        <p:txBody>
          <a:bodyPr wrap="square" rtlCol="0">
            <a:spAutoFit/>
          </a:bodyPr>
          <a:lstStyle/>
          <a:p>
            <a:pPr algn="just"/>
            <a:r>
              <a:rPr lang="fr-FR" sz="1200" b="1" dirty="0" smtClean="0">
                <a:solidFill>
                  <a:srgbClr val="CC00FF"/>
                </a:solidFill>
                <a:latin typeface="Arial" panose="020B0604020202020204" pitchFamily="34" charset="0"/>
                <a:cs typeface="Arial" panose="020B0604020202020204" pitchFamily="34" charset="0"/>
              </a:rPr>
              <a:t>FÊTE DE L’ECOLE DE </a:t>
            </a:r>
            <a:r>
              <a:rPr lang="fr-FR" sz="1200" b="1" dirty="0" smtClean="0">
                <a:solidFill>
                  <a:srgbClr val="CC00FF"/>
                </a:solidFill>
                <a:latin typeface="Arial" panose="020B0604020202020204" pitchFamily="34" charset="0"/>
                <a:cs typeface="Arial" panose="020B0604020202020204" pitchFamily="34" charset="0"/>
              </a:rPr>
              <a:t>GOLF : 25 juin 2022</a:t>
            </a:r>
            <a:endParaRPr lang="fr-FR" sz="1200" b="1" dirty="0" smtClean="0">
              <a:solidFill>
                <a:srgbClr val="CC00FF"/>
              </a:solidFill>
              <a:latin typeface="Arial" panose="020B0604020202020204" pitchFamily="34" charset="0"/>
              <a:cs typeface="Arial" panose="020B0604020202020204" pitchFamily="34" charset="0"/>
            </a:endParaRPr>
          </a:p>
          <a:p>
            <a:pPr algn="just"/>
            <a:r>
              <a:rPr lang="fr-FR" sz="1200" dirty="0" smtClean="0">
                <a:latin typeface="Arial" panose="020B0604020202020204" pitchFamily="34" charset="0"/>
                <a:cs typeface="Arial" panose="020B0604020202020204" pitchFamily="34" charset="0"/>
              </a:rPr>
              <a:t>La fin de la saison golfique se fête ! Dernier évènement de l’année à ne pas manquer.</a:t>
            </a:r>
          </a:p>
          <a:p>
            <a:pPr algn="just"/>
            <a:r>
              <a:rPr lang="fr-FR" sz="1200" i="1" dirty="0" smtClean="0">
                <a:latin typeface="Arial" panose="020B0604020202020204" pitchFamily="34" charset="0"/>
                <a:cs typeface="Arial" panose="020B0604020202020204" pitchFamily="34" charset="0"/>
              </a:rPr>
              <a:t>Beaucoup d’atelier et la possibilité de venir avec un  copain ! </a:t>
            </a:r>
          </a:p>
        </p:txBody>
      </p:sp>
      <p:sp>
        <p:nvSpPr>
          <p:cNvPr id="2" name="AutoShape 2" descr="Résultat de recherche d'images pour &quot;étoil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Résultat de recherche d'images pour &quot;étoil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 name="Rectangle à coins arrondis 31"/>
          <p:cNvSpPr/>
          <p:nvPr/>
        </p:nvSpPr>
        <p:spPr>
          <a:xfrm>
            <a:off x="160675" y="3679751"/>
            <a:ext cx="584744" cy="5710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p>
        </p:txBody>
      </p:sp>
      <p:sp>
        <p:nvSpPr>
          <p:cNvPr id="33" name="ZoneTexte 32"/>
          <p:cNvSpPr txBox="1"/>
          <p:nvPr/>
        </p:nvSpPr>
        <p:spPr>
          <a:xfrm>
            <a:off x="818556" y="3679751"/>
            <a:ext cx="6320683" cy="646331"/>
          </a:xfrm>
          <a:prstGeom prst="rect">
            <a:avLst/>
          </a:prstGeom>
          <a:noFill/>
        </p:spPr>
        <p:txBody>
          <a:bodyPr wrap="square" rtlCol="0">
            <a:spAutoFit/>
          </a:bodyPr>
          <a:lstStyle/>
          <a:p>
            <a:pPr algn="just"/>
            <a:r>
              <a:rPr lang="fr-FR" sz="1200" b="1" dirty="0" smtClean="0">
                <a:solidFill>
                  <a:srgbClr val="FFC000"/>
                </a:solidFill>
                <a:latin typeface="Arial" panose="020B0604020202020204" pitchFamily="34" charset="0"/>
                <a:cs typeface="Arial" panose="020B0604020202020204" pitchFamily="34" charset="0"/>
              </a:rPr>
              <a:t>FITTING DAY TAYLOR MADE JUNIOR – PLUSIEURS DANS L ANNEE</a:t>
            </a:r>
          </a:p>
          <a:p>
            <a:pPr algn="just"/>
            <a:r>
              <a:rPr lang="fr-FR" sz="1200" dirty="0" smtClean="0">
                <a:latin typeface="Arial" panose="020B0604020202020204" pitchFamily="34" charset="0"/>
                <a:cs typeface="Arial" panose="020B0604020202020204" pitchFamily="34" charset="0"/>
              </a:rPr>
              <a:t>Votre enfant aura la possibilité d’essayer des clubs adaptés à sa morphologie. (sur inscription).</a:t>
            </a:r>
          </a:p>
        </p:txBody>
      </p:sp>
      <p:sp>
        <p:nvSpPr>
          <p:cNvPr id="34" name="Rectangle à coins arrondis 33"/>
          <p:cNvSpPr/>
          <p:nvPr/>
        </p:nvSpPr>
        <p:spPr>
          <a:xfrm>
            <a:off x="169355" y="2841693"/>
            <a:ext cx="576064" cy="571043"/>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FF0000"/>
              </a:solidFill>
            </a:endParaRPr>
          </a:p>
        </p:txBody>
      </p:sp>
      <p:sp>
        <p:nvSpPr>
          <p:cNvPr id="35" name="ZoneTexte 34"/>
          <p:cNvSpPr txBox="1"/>
          <p:nvPr/>
        </p:nvSpPr>
        <p:spPr>
          <a:xfrm>
            <a:off x="795807" y="2815655"/>
            <a:ext cx="6366179" cy="646331"/>
          </a:xfrm>
          <a:prstGeom prst="rect">
            <a:avLst/>
          </a:prstGeom>
          <a:noFill/>
        </p:spPr>
        <p:txBody>
          <a:bodyPr wrap="square" rtlCol="0">
            <a:spAutoFit/>
          </a:bodyPr>
          <a:lstStyle/>
          <a:p>
            <a:pPr algn="just"/>
            <a:r>
              <a:rPr lang="fr-FR" sz="1200" b="1" dirty="0" smtClean="0">
                <a:solidFill>
                  <a:srgbClr val="FF0000"/>
                </a:solidFill>
                <a:latin typeface="Arial" panose="020B0604020202020204" pitchFamily="34" charset="0"/>
                <a:cs typeface="Arial" panose="020B0604020202020204" pitchFamily="34" charset="0"/>
              </a:rPr>
              <a:t>INITIATIONS GRATUITES PLUSIEURS FOIS DANS L ANNEE</a:t>
            </a:r>
            <a:endParaRPr lang="fr-FR" sz="1200" b="1" i="1" dirty="0" smtClean="0">
              <a:solidFill>
                <a:srgbClr val="FF0000"/>
              </a:solidFill>
              <a:latin typeface="Arial" panose="020B0604020202020204" pitchFamily="34" charset="0"/>
              <a:cs typeface="Arial" panose="020B0604020202020204" pitchFamily="34" charset="0"/>
            </a:endParaRPr>
          </a:p>
          <a:p>
            <a:pPr algn="just"/>
            <a:r>
              <a:rPr lang="fr-FR" sz="1200" dirty="0" smtClean="0">
                <a:latin typeface="Arial" panose="020B0604020202020204" pitchFamily="34" charset="0"/>
                <a:cs typeface="Arial" panose="020B0604020202020204" pitchFamily="34" charset="0"/>
              </a:rPr>
              <a:t>Invite un(e) ami(e) et fait lui découvrir ton univers. Des jeux multiples et une initiation au golf garantie journée inoubliable.</a:t>
            </a:r>
          </a:p>
        </p:txBody>
      </p:sp>
      <p:sp>
        <p:nvSpPr>
          <p:cNvPr id="74" name="Organigramme : Connecteur 73"/>
          <p:cNvSpPr/>
          <p:nvPr/>
        </p:nvSpPr>
        <p:spPr>
          <a:xfrm>
            <a:off x="6547313" y="160337"/>
            <a:ext cx="576064" cy="57585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00B0F0"/>
                </a:solidFill>
              </a:rPr>
              <a:t>3</a:t>
            </a:r>
          </a:p>
        </p:txBody>
      </p:sp>
      <p:sp>
        <p:nvSpPr>
          <p:cNvPr id="38" name="Rectangle à coins arrondis 37"/>
          <p:cNvSpPr/>
          <p:nvPr/>
        </p:nvSpPr>
        <p:spPr>
          <a:xfrm>
            <a:off x="155575" y="4561666"/>
            <a:ext cx="581907" cy="57104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p>
        </p:txBody>
      </p:sp>
      <p:sp>
        <p:nvSpPr>
          <p:cNvPr id="39" name="ZoneTexte 38"/>
          <p:cNvSpPr txBox="1"/>
          <p:nvPr/>
        </p:nvSpPr>
        <p:spPr>
          <a:xfrm>
            <a:off x="818556" y="4561666"/>
            <a:ext cx="6372222" cy="461665"/>
          </a:xfrm>
          <a:prstGeom prst="rect">
            <a:avLst/>
          </a:prstGeom>
          <a:noFill/>
        </p:spPr>
        <p:txBody>
          <a:bodyPr wrap="square" rtlCol="0">
            <a:spAutoFit/>
          </a:bodyPr>
          <a:lstStyle/>
          <a:p>
            <a:pPr algn="just"/>
            <a:r>
              <a:rPr lang="fr-FR" sz="1200" b="1" dirty="0" smtClean="0">
                <a:solidFill>
                  <a:srgbClr val="00B0F0"/>
                </a:solidFill>
                <a:latin typeface="Arial" panose="020B0604020202020204" pitchFamily="34" charset="0"/>
                <a:cs typeface="Arial" panose="020B0604020202020204" pitchFamily="34" charset="0"/>
              </a:rPr>
              <a:t>CHAMPIONNATS DU CLUB OUVERT A TOUS </a:t>
            </a:r>
            <a:endParaRPr lang="fr-FR" sz="1200" i="1" dirty="0" smtClean="0">
              <a:solidFill>
                <a:srgbClr val="00B0F0"/>
              </a:solidFill>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Formule : </a:t>
            </a:r>
            <a:r>
              <a:rPr lang="fr-FR" sz="1200" dirty="0" smtClean="0">
                <a:latin typeface="Arial" panose="020B0604020202020204" pitchFamily="34" charset="0"/>
                <a:cs typeface="Arial" panose="020B0604020202020204" pitchFamily="34" charset="0"/>
              </a:rPr>
              <a:t>simple </a:t>
            </a:r>
            <a:r>
              <a:rPr lang="fr-FR" sz="1200" dirty="0">
                <a:latin typeface="Arial" panose="020B0604020202020204" pitchFamily="34" charset="0"/>
                <a:cs typeface="Arial" panose="020B0604020202020204" pitchFamily="34" charset="0"/>
              </a:rPr>
              <a:t>S</a:t>
            </a:r>
            <a:r>
              <a:rPr lang="fr-FR" sz="1200" dirty="0" smtClean="0">
                <a:latin typeface="Arial" panose="020B0604020202020204" pitchFamily="34" charset="0"/>
                <a:cs typeface="Arial" panose="020B0604020202020204" pitchFamily="34" charset="0"/>
              </a:rPr>
              <a:t>tableford</a:t>
            </a:r>
            <a:endParaRPr lang="fr-FR" sz="1200" dirty="0">
              <a:latin typeface="Arial" panose="020B0604020202020204" pitchFamily="34" charset="0"/>
              <a:cs typeface="Arial" panose="020B0604020202020204" pitchFamily="34" charset="0"/>
            </a:endParaRPr>
          </a:p>
        </p:txBody>
      </p:sp>
      <p:sp>
        <p:nvSpPr>
          <p:cNvPr id="26" name="Rectangle à coins arrondis 25"/>
          <p:cNvSpPr/>
          <p:nvPr/>
        </p:nvSpPr>
        <p:spPr>
          <a:xfrm>
            <a:off x="160675" y="5551959"/>
            <a:ext cx="576064" cy="57104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p>
        </p:txBody>
      </p:sp>
      <p:sp>
        <p:nvSpPr>
          <p:cNvPr id="37" name="ZoneTexte 36"/>
          <p:cNvSpPr txBox="1"/>
          <p:nvPr/>
        </p:nvSpPr>
        <p:spPr>
          <a:xfrm>
            <a:off x="795807" y="5476671"/>
            <a:ext cx="6074561" cy="646331"/>
          </a:xfrm>
          <a:prstGeom prst="rect">
            <a:avLst/>
          </a:prstGeom>
          <a:noFill/>
        </p:spPr>
        <p:txBody>
          <a:bodyPr wrap="square" rtlCol="0">
            <a:spAutoFit/>
          </a:bodyPr>
          <a:lstStyle/>
          <a:p>
            <a:pPr algn="just"/>
            <a:r>
              <a:rPr lang="fr-FR" sz="1200" b="1" dirty="0" smtClean="0">
                <a:solidFill>
                  <a:srgbClr val="FF6600"/>
                </a:solidFill>
                <a:latin typeface="Arial" panose="020B0604020202020204" pitchFamily="34" charset="0"/>
                <a:cs typeface="Arial" panose="020B0604020202020204" pitchFamily="34" charset="0"/>
              </a:rPr>
              <a:t>COMPETITIONS DE CLUB OUVERTES A TOUS </a:t>
            </a:r>
            <a:endParaRPr lang="fr-FR" sz="1200" b="1" i="1" dirty="0" smtClean="0">
              <a:solidFill>
                <a:srgbClr val="FF6600"/>
              </a:solidFill>
              <a:latin typeface="Arial" panose="020B0604020202020204" pitchFamily="34" charset="0"/>
              <a:cs typeface="Arial" panose="020B0604020202020204" pitchFamily="34" charset="0"/>
            </a:endParaRPr>
          </a:p>
          <a:p>
            <a:pPr algn="just"/>
            <a:r>
              <a:rPr lang="fr-FR" sz="1200" dirty="0" smtClean="0">
                <a:latin typeface="Arial" panose="020B0604020202020204" pitchFamily="34" charset="0"/>
                <a:cs typeface="Arial" panose="020B0604020202020204" pitchFamily="34" charset="0"/>
              </a:rPr>
              <a:t>Tous les élèves de l’école de golf peuvent s inscrire dans les compétitions du club toute </a:t>
            </a:r>
          </a:p>
          <a:p>
            <a:pPr algn="just"/>
            <a:r>
              <a:rPr lang="fr-FR" sz="1200" dirty="0" smtClean="0">
                <a:latin typeface="Arial" panose="020B0604020202020204" pitchFamily="34" charset="0"/>
                <a:cs typeface="Arial" panose="020B0604020202020204" pitchFamily="34" charset="0"/>
              </a:rPr>
              <a:t>l’année </a:t>
            </a:r>
          </a:p>
        </p:txBody>
      </p:sp>
      <p:sp>
        <p:nvSpPr>
          <p:cNvPr id="22" name="Rectangle à coins arrondis 21"/>
          <p:cNvSpPr/>
          <p:nvPr/>
        </p:nvSpPr>
        <p:spPr>
          <a:xfrm>
            <a:off x="155575" y="8504287"/>
            <a:ext cx="576064" cy="56440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bg1"/>
              </a:solidFill>
            </a:endParaRPr>
          </a:p>
        </p:txBody>
      </p:sp>
      <p:sp>
        <p:nvSpPr>
          <p:cNvPr id="23" name="ZoneTexte 22"/>
          <p:cNvSpPr txBox="1"/>
          <p:nvPr/>
        </p:nvSpPr>
        <p:spPr>
          <a:xfrm>
            <a:off x="826486" y="8502527"/>
            <a:ext cx="6311352" cy="461665"/>
          </a:xfrm>
          <a:prstGeom prst="rect">
            <a:avLst/>
          </a:prstGeom>
          <a:noFill/>
        </p:spPr>
        <p:txBody>
          <a:bodyPr wrap="square" rtlCol="0">
            <a:spAutoFit/>
          </a:bodyPr>
          <a:lstStyle/>
          <a:p>
            <a:pPr algn="just"/>
            <a:r>
              <a:rPr lang="fr-FR" sz="1200" b="1" dirty="0" smtClean="0">
                <a:solidFill>
                  <a:srgbClr val="37E109"/>
                </a:solidFill>
                <a:latin typeface="Arial" panose="020B0604020202020204" pitchFamily="34" charset="0"/>
                <a:cs typeface="Arial" panose="020B0604020202020204" pitchFamily="34" charset="0"/>
              </a:rPr>
              <a:t>REUNION PARENTS ENFANTS </a:t>
            </a:r>
          </a:p>
          <a:p>
            <a:pPr algn="just"/>
            <a:r>
              <a:rPr lang="fr-FR" sz="1200" dirty="0" smtClean="0">
                <a:latin typeface="Arial" panose="020B0604020202020204" pitchFamily="34" charset="0"/>
                <a:cs typeface="Arial" panose="020B0604020202020204" pitchFamily="34" charset="0"/>
              </a:rPr>
              <a:t>Chaque fin de trimestre </a:t>
            </a:r>
            <a:endParaRPr lang="fr-FR" sz="1200" i="1" dirty="0" smtClean="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9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575" y="143228"/>
            <a:ext cx="7073388" cy="800219"/>
          </a:xfrm>
          <a:prstGeom prst="rect">
            <a:avLst/>
          </a:prstGeom>
          <a:noFill/>
        </p:spPr>
        <p:txBody>
          <a:bodyPr wrap="square" rtlCol="0">
            <a:spAutoFit/>
          </a:bodyPr>
          <a:lstStyle/>
          <a:p>
            <a:r>
              <a:rPr lang="fr-FR" sz="2300" dirty="0">
                <a:latin typeface="Arial" panose="020B0604020202020204" pitchFamily="34" charset="0"/>
                <a:cs typeface="Arial" panose="020B0604020202020204" pitchFamily="34" charset="0"/>
              </a:rPr>
              <a:t>É</a:t>
            </a:r>
            <a:r>
              <a:rPr lang="fr-FR" sz="2300" dirty="0" smtClean="0">
                <a:latin typeface="Arial" panose="020B0604020202020204" pitchFamily="34" charset="0"/>
                <a:cs typeface="Arial" panose="020B0604020202020204" pitchFamily="34" charset="0"/>
              </a:rPr>
              <a:t>COLE DE GOLF BLUEGREEN</a:t>
            </a:r>
            <a:r>
              <a:rPr lang="fr-FR" sz="2300" dirty="0" smtClean="0">
                <a:solidFill>
                  <a:srgbClr val="7030A0"/>
                </a:solidFill>
                <a:latin typeface="Arial" panose="020B0604020202020204" pitchFamily="34" charset="0"/>
                <a:cs typeface="Arial" panose="020B0604020202020204" pitchFamily="34" charset="0"/>
              </a:rPr>
              <a:t> </a:t>
            </a:r>
            <a:r>
              <a:rPr lang="fr-FR" sz="2300" dirty="0" smtClean="0">
                <a:latin typeface="Arial" panose="020B0604020202020204" pitchFamily="34" charset="0"/>
                <a:cs typeface="Arial" panose="020B0604020202020204" pitchFamily="34" charset="0"/>
              </a:rPr>
              <a:t>QUETIGNY</a:t>
            </a:r>
          </a:p>
          <a:p>
            <a:r>
              <a:rPr lang="fr-FR" sz="2300" dirty="0" smtClean="0">
                <a:solidFill>
                  <a:srgbClr val="00B0F0"/>
                </a:solidFill>
                <a:latin typeface="Arial" panose="020B0604020202020204" pitchFamily="34" charset="0"/>
                <a:cs typeface="Arial" panose="020B0604020202020204" pitchFamily="34" charset="0"/>
              </a:rPr>
              <a:t>CERTIFICATION</a:t>
            </a:r>
          </a:p>
        </p:txBody>
      </p:sp>
      <p:sp>
        <p:nvSpPr>
          <p:cNvPr id="27" name="Rectangle à coins arrondis 26"/>
          <p:cNvSpPr/>
          <p:nvPr/>
        </p:nvSpPr>
        <p:spPr>
          <a:xfrm>
            <a:off x="155575" y="1015455"/>
            <a:ext cx="6931766" cy="43204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255125"/>
                </a:solidFill>
                <a:latin typeface="Century Gothic" panose="020B0502020202020204" pitchFamily="34" charset="0"/>
              </a:rPr>
              <a:t>UNE PÉDAGOGIE EN LIEN ÉTROIT AVEC LA FFGOLF</a:t>
            </a:r>
            <a:endParaRPr lang="fr-FR" b="1" dirty="0">
              <a:solidFill>
                <a:srgbClr val="255125"/>
              </a:solidFill>
              <a:latin typeface="Century Gothic" panose="020B0502020202020204" pitchFamily="34" charset="0"/>
            </a:endParaRPr>
          </a:p>
        </p:txBody>
      </p:sp>
      <p:sp>
        <p:nvSpPr>
          <p:cNvPr id="30" name="ZoneTexte 29"/>
          <p:cNvSpPr txBox="1"/>
          <p:nvPr/>
        </p:nvSpPr>
        <p:spPr>
          <a:xfrm>
            <a:off x="155575" y="1447503"/>
            <a:ext cx="6967802" cy="2554545"/>
          </a:xfrm>
          <a:prstGeom prst="rect">
            <a:avLst/>
          </a:prstGeom>
          <a:noFill/>
        </p:spPr>
        <p:txBody>
          <a:bodyPr wrap="square" rtlCol="0">
            <a:spAutoFit/>
          </a:bodyPr>
          <a:lstStyle/>
          <a:p>
            <a:pPr algn="just"/>
            <a:r>
              <a:rPr lang="fr-FR" sz="1200" dirty="0" smtClean="0">
                <a:latin typeface="Arial" panose="020B0604020202020204" pitchFamily="34" charset="0"/>
                <a:cs typeface="Arial" panose="020B0604020202020204" pitchFamily="34" charset="0"/>
              </a:rPr>
              <a:t>L’école de golf de Quetigny a reçu, en 2020, le Label Sportif. Cette certification garantie la bonne implication et le bon développement du club dans les démarches pédagogiques de la fédération.</a:t>
            </a:r>
            <a:endParaRPr lang="fr-FR" sz="1200" dirty="0">
              <a:latin typeface="Arial" panose="020B0604020202020204" pitchFamily="34" charset="0"/>
              <a:cs typeface="Arial" panose="020B0604020202020204" pitchFamily="34" charset="0"/>
            </a:endParaRPr>
          </a:p>
          <a:p>
            <a:pPr algn="just"/>
            <a:endParaRPr lang="fr-FR" sz="400" dirty="0">
              <a:latin typeface="Arial" panose="020B0604020202020204" pitchFamily="34" charset="0"/>
              <a:cs typeface="Arial" panose="020B0604020202020204" pitchFamily="34" charset="0"/>
            </a:endParaRPr>
          </a:p>
          <a:p>
            <a:pPr algn="just"/>
            <a:endParaRPr lang="fr-FR" sz="1400" b="1" dirty="0" smtClean="0">
              <a:solidFill>
                <a:srgbClr val="00B0F0"/>
              </a:solidFill>
              <a:latin typeface="Arial" panose="020B0604020202020204" pitchFamily="34" charset="0"/>
              <a:cs typeface="Arial" panose="020B0604020202020204" pitchFamily="34" charset="0"/>
            </a:endParaRPr>
          </a:p>
          <a:p>
            <a:pPr algn="just"/>
            <a:r>
              <a:rPr lang="fr-FR" sz="1400" b="1" dirty="0" smtClean="0">
                <a:solidFill>
                  <a:srgbClr val="00B0F0"/>
                </a:solidFill>
                <a:latin typeface="Arial" panose="020B0604020202020204" pitchFamily="34" charset="0"/>
                <a:cs typeface="Arial" panose="020B0604020202020204" pitchFamily="34" charset="0"/>
              </a:rPr>
              <a:t>LE PASSAGE DES DRAPEAUX</a:t>
            </a:r>
          </a:p>
          <a:p>
            <a:pPr algn="just"/>
            <a:endParaRPr lang="fr-FR" sz="400" dirty="0">
              <a:latin typeface="Arial" panose="020B0604020202020204" pitchFamily="34" charset="0"/>
              <a:cs typeface="Arial" panose="020B0604020202020204" pitchFamily="34" charset="0"/>
            </a:endParaRPr>
          </a:p>
          <a:p>
            <a:pPr algn="just"/>
            <a:r>
              <a:rPr lang="fr-FR" sz="1200" dirty="0" smtClean="0">
                <a:latin typeface="Arial" panose="020B0604020202020204" pitchFamily="34" charset="0"/>
                <a:cs typeface="Arial" panose="020B0604020202020204" pitchFamily="34" charset="0"/>
              </a:rPr>
              <a:t>Les </a:t>
            </a:r>
            <a:r>
              <a:rPr lang="fr-FR" sz="1200" dirty="0">
                <a:latin typeface="Arial" panose="020B0604020202020204" pitchFamily="34" charset="0"/>
                <a:cs typeface="Arial" panose="020B0604020202020204" pitchFamily="34" charset="0"/>
              </a:rPr>
              <a:t>Drapeaux sont un outil de formation au service de l’apprentissage du jeu et du comportement sur le parcours. </a:t>
            </a:r>
          </a:p>
          <a:p>
            <a:pPr algn="just"/>
            <a:r>
              <a:rPr lang="fr-FR" sz="1200" dirty="0">
                <a:latin typeface="Arial" panose="020B0604020202020204" pitchFamily="34" charset="0"/>
                <a:cs typeface="Arial" panose="020B0604020202020204" pitchFamily="34" charset="0"/>
              </a:rPr>
              <a:t>L’attribution des drapeaux permet de valider les progrès des jeunes jusqu’à l’obtention du premier classement.</a:t>
            </a:r>
          </a:p>
          <a:p>
            <a:pPr algn="just"/>
            <a:r>
              <a:rPr lang="fr-FR" sz="1200" dirty="0">
                <a:latin typeface="Arial" panose="020B0604020202020204" pitchFamily="34" charset="0"/>
                <a:cs typeface="Arial" panose="020B0604020202020204" pitchFamily="34" charset="0"/>
              </a:rPr>
              <a:t>Cet apprentissage ne peut se faire que si les enfants ont la possibilité de jouer sur le parcours. </a:t>
            </a:r>
          </a:p>
          <a:p>
            <a:pPr algn="just"/>
            <a:r>
              <a:rPr lang="fr-FR" sz="1200" dirty="0">
                <a:latin typeface="Arial" panose="020B0604020202020204" pitchFamily="34" charset="0"/>
                <a:cs typeface="Arial" panose="020B0604020202020204" pitchFamily="34" charset="0"/>
              </a:rPr>
              <a:t>Pour apprendre à jouer au golf, </a:t>
            </a:r>
            <a:r>
              <a:rPr lang="fr-FR" sz="1200" b="1" dirty="0" smtClean="0">
                <a:latin typeface="Arial" panose="020B0604020202020204" pitchFamily="34" charset="0"/>
                <a:cs typeface="Arial" panose="020B0604020202020204" pitchFamily="34" charset="0"/>
              </a:rPr>
              <a:t>IL EST NECESSAIRE  </a:t>
            </a:r>
            <a:r>
              <a:rPr lang="fr-FR" sz="1200" dirty="0" smtClean="0">
                <a:latin typeface="Arial" panose="020B0604020202020204" pitchFamily="34" charset="0"/>
                <a:cs typeface="Arial" panose="020B0604020202020204" pitchFamily="34" charset="0"/>
              </a:rPr>
              <a:t>de </a:t>
            </a:r>
            <a:r>
              <a:rPr lang="fr-FR" sz="1200" dirty="0">
                <a:latin typeface="Arial" panose="020B0604020202020204" pitchFamily="34" charset="0"/>
                <a:cs typeface="Arial" panose="020B0604020202020204" pitchFamily="34" charset="0"/>
              </a:rPr>
              <a:t>jouer sur le parcours. </a:t>
            </a:r>
          </a:p>
          <a:p>
            <a:pPr algn="just"/>
            <a:r>
              <a:rPr lang="fr-FR" sz="1200" dirty="0" smtClean="0">
                <a:latin typeface="Arial" panose="020B0604020202020204" pitchFamily="34" charset="0"/>
                <a:cs typeface="Arial" panose="020B0604020202020204" pitchFamily="34" charset="0"/>
              </a:rPr>
              <a:t>Les parcours sont aménagés en </a:t>
            </a:r>
            <a:r>
              <a:rPr lang="fr-FR" sz="1200" dirty="0">
                <a:latin typeface="Arial" panose="020B0604020202020204" pitchFamily="34" charset="0"/>
                <a:cs typeface="Arial" panose="020B0604020202020204" pitchFamily="34" charset="0"/>
              </a:rPr>
              <a:t>fonction du niveau de jeu de </a:t>
            </a:r>
            <a:r>
              <a:rPr lang="fr-FR" sz="1200" dirty="0" smtClean="0">
                <a:latin typeface="Arial" panose="020B0604020202020204" pitchFamily="34" charset="0"/>
                <a:cs typeface="Arial" panose="020B0604020202020204" pitchFamily="34" charset="0"/>
              </a:rPr>
              <a:t>l’enfant (repères avancés).</a:t>
            </a:r>
          </a:p>
          <a:p>
            <a:pPr algn="just"/>
            <a:endParaRPr lang="fr-FR" sz="400" dirty="0">
              <a:latin typeface="Arial" panose="020B0604020202020204" pitchFamily="34" charset="0"/>
              <a:cs typeface="Arial" panose="020B0604020202020204" pitchFamily="34" charset="0"/>
            </a:endParaRPr>
          </a:p>
          <a:p>
            <a:pPr algn="just"/>
            <a:endParaRPr lang="fr-FR" sz="400" dirty="0" smtClean="0">
              <a:latin typeface="Arial" panose="020B0604020202020204" pitchFamily="34" charset="0"/>
              <a:cs typeface="Arial" panose="020B0604020202020204" pitchFamily="34" charset="0"/>
            </a:endParaRPr>
          </a:p>
          <a:p>
            <a:pPr algn="just"/>
            <a:endParaRPr lang="fr-FR" sz="400" dirty="0" smtClean="0">
              <a:latin typeface="Arial" panose="020B0604020202020204" pitchFamily="34" charset="0"/>
              <a:cs typeface="Arial" panose="020B0604020202020204" pitchFamily="34" charset="0"/>
            </a:endParaRPr>
          </a:p>
          <a:p>
            <a:pPr algn="just"/>
            <a:endParaRPr lang="fr-FR" sz="400" dirty="0">
              <a:latin typeface="Arial" panose="020B0604020202020204" pitchFamily="34" charset="0"/>
              <a:cs typeface="Arial" panose="020B0604020202020204" pitchFamily="34" charset="0"/>
            </a:endParaRPr>
          </a:p>
        </p:txBody>
      </p:sp>
      <p:sp>
        <p:nvSpPr>
          <p:cNvPr id="2" name="AutoShape 2" descr="Résultat de recherche d'images pour &quot;étoil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Résultat de recherche d'images pour &quot;étoil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5588" t="7008" r="13143" b="16584"/>
          <a:stretch/>
        </p:blipFill>
        <p:spPr bwMode="auto">
          <a:xfrm>
            <a:off x="2577342" y="3810217"/>
            <a:ext cx="2088232" cy="2173790"/>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rganigramme : Connecteur 13"/>
          <p:cNvSpPr/>
          <p:nvPr/>
        </p:nvSpPr>
        <p:spPr>
          <a:xfrm>
            <a:off x="6547313" y="160337"/>
            <a:ext cx="576064" cy="57585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rgbClr val="00B0F0"/>
                </a:solidFill>
              </a:rPr>
              <a:t>4</a:t>
            </a:r>
            <a:endParaRPr lang="fr-FR" sz="2800" dirty="0">
              <a:solidFill>
                <a:srgbClr val="00B0F0"/>
              </a:solidFill>
            </a:endParaRPr>
          </a:p>
        </p:txBody>
      </p:sp>
      <p:sp>
        <p:nvSpPr>
          <p:cNvPr id="16" name="ZoneTexte 15"/>
          <p:cNvSpPr txBox="1"/>
          <p:nvPr/>
        </p:nvSpPr>
        <p:spPr>
          <a:xfrm>
            <a:off x="125348" y="5984007"/>
            <a:ext cx="6967802" cy="2292935"/>
          </a:xfrm>
          <a:prstGeom prst="rect">
            <a:avLst/>
          </a:prstGeom>
          <a:noFill/>
        </p:spPr>
        <p:txBody>
          <a:bodyPr wrap="square" rtlCol="0">
            <a:spAutoFit/>
          </a:bodyPr>
          <a:lstStyle/>
          <a:p>
            <a:pPr algn="just"/>
            <a:r>
              <a:rPr lang="fr-FR" sz="1600" b="1" dirty="0" smtClean="0">
                <a:solidFill>
                  <a:srgbClr val="00B0F0"/>
                </a:solidFill>
                <a:latin typeface="Arial" panose="020B0604020202020204" pitchFamily="34" charset="0"/>
                <a:cs typeface="Arial" panose="020B0604020202020204" pitchFamily="34" charset="0"/>
              </a:rPr>
              <a:t>LE BREVET SPORTIF BLUEGREEN</a:t>
            </a:r>
          </a:p>
          <a:p>
            <a:pPr algn="just"/>
            <a:endParaRPr lang="fr-FR" sz="500" dirty="0">
              <a:latin typeface="Arial" panose="020B0604020202020204" pitchFamily="34" charset="0"/>
              <a:cs typeface="Arial" panose="020B0604020202020204" pitchFamily="34" charset="0"/>
            </a:endParaRPr>
          </a:p>
          <a:p>
            <a:pPr algn="just"/>
            <a:r>
              <a:rPr lang="fr-FR" sz="1200" dirty="0" smtClean="0">
                <a:latin typeface="Arial" panose="020B0604020202020204" pitchFamily="34" charset="0"/>
                <a:cs typeface="Arial" panose="020B0604020202020204" pitchFamily="34" charset="0"/>
              </a:rPr>
              <a:t>Examen, </a:t>
            </a:r>
            <a:r>
              <a:rPr lang="fr-FR" sz="1200" dirty="0">
                <a:latin typeface="Arial" panose="020B0604020202020204" pitchFamily="34" charset="0"/>
                <a:cs typeface="Arial" panose="020B0604020202020204" pitchFamily="34" charset="0"/>
              </a:rPr>
              <a:t>permettant aux meilleurs de nos jeunes d’obtenir la gratuité </a:t>
            </a:r>
            <a:r>
              <a:rPr lang="fr-FR" sz="1200" dirty="0" smtClean="0">
                <a:latin typeface="Arial" panose="020B0604020202020204" pitchFamily="34" charset="0"/>
                <a:cs typeface="Arial" panose="020B0604020202020204" pitchFamily="34" charset="0"/>
              </a:rPr>
              <a:t>sur </a:t>
            </a:r>
            <a:r>
              <a:rPr lang="fr-FR" sz="1200" dirty="0">
                <a:latin typeface="Arial" panose="020B0604020202020204" pitchFamily="34" charset="0"/>
                <a:cs typeface="Arial" panose="020B0604020202020204" pitchFamily="34" charset="0"/>
              </a:rPr>
              <a:t>tous les parcours </a:t>
            </a:r>
            <a:r>
              <a:rPr lang="fr-FR" sz="1200" dirty="0" smtClean="0">
                <a:latin typeface="Arial" panose="020B0604020202020204" pitchFamily="34" charset="0"/>
                <a:cs typeface="Arial" panose="020B0604020202020204" pitchFamily="34" charset="0"/>
              </a:rPr>
              <a:t>Bluegreen. Cette accès aura une durée d’un an à </a:t>
            </a:r>
            <a:r>
              <a:rPr lang="fr-FR" sz="1200" dirty="0">
                <a:latin typeface="Arial" panose="020B0604020202020204" pitchFamily="34" charset="0"/>
                <a:cs typeface="Arial" panose="020B0604020202020204" pitchFamily="34" charset="0"/>
              </a:rPr>
              <a:t>compter de la date d’obtention.</a:t>
            </a:r>
          </a:p>
          <a:p>
            <a:pPr algn="just"/>
            <a:r>
              <a:rPr lang="fr-FR" sz="1200" dirty="0">
                <a:latin typeface="Arial" panose="020B0604020202020204" pitchFamily="34" charset="0"/>
                <a:cs typeface="Arial" panose="020B0604020202020204" pitchFamily="34" charset="0"/>
              </a:rPr>
              <a:t>Le passage du Brevet Sportif Bluegreen se déroulera une fois par an, lors du passage des drapeaux du mois de juin. </a:t>
            </a:r>
            <a:endParaRPr lang="fr-FR" sz="1200" dirty="0" smtClean="0">
              <a:latin typeface="Arial" panose="020B0604020202020204" pitchFamily="34" charset="0"/>
              <a:cs typeface="Arial" panose="020B0604020202020204" pitchFamily="34" charset="0"/>
            </a:endParaRPr>
          </a:p>
          <a:p>
            <a:pPr algn="just"/>
            <a:endParaRPr lang="fr-FR" sz="1400" dirty="0" smtClean="0">
              <a:latin typeface="Arial" panose="020B0604020202020204" pitchFamily="34" charset="0"/>
              <a:cs typeface="Arial" panose="020B0604020202020204" pitchFamily="34" charset="0"/>
            </a:endParaRPr>
          </a:p>
          <a:p>
            <a:pPr algn="just"/>
            <a:r>
              <a:rPr lang="fr-FR" sz="1200" b="1" dirty="0" smtClean="0">
                <a:latin typeface="Arial" panose="020B0604020202020204" pitchFamily="34" charset="0"/>
                <a:cs typeface="Arial" panose="020B0604020202020204" pitchFamily="34" charset="0"/>
              </a:rPr>
              <a:t>Éligibilité </a:t>
            </a:r>
            <a:r>
              <a:rPr lang="fr-FR" sz="1200" b="1" dirty="0">
                <a:latin typeface="Arial" panose="020B0604020202020204" pitchFamily="34" charset="0"/>
                <a:cs typeface="Arial" panose="020B0604020202020204" pitchFamily="34" charset="0"/>
              </a:rPr>
              <a:t>et obtention du brevet sportif :</a:t>
            </a:r>
          </a:p>
          <a:p>
            <a:pPr lvl="0" algn="just"/>
            <a:r>
              <a:rPr lang="fr-FR" sz="1200" dirty="0">
                <a:latin typeface="Arial" panose="020B0604020202020204" pitchFamily="34" charset="0"/>
                <a:cs typeface="Arial" panose="020B0604020202020204" pitchFamily="34" charset="0"/>
              </a:rPr>
              <a:t>Être licencié dans le club et membre de l’Association sportive du </a:t>
            </a:r>
            <a:r>
              <a:rPr lang="fr-FR" sz="1200" dirty="0" smtClean="0">
                <a:latin typeface="Arial" panose="020B0604020202020204" pitchFamily="34" charset="0"/>
                <a:cs typeface="Arial" panose="020B0604020202020204" pitchFamily="34" charset="0"/>
              </a:rPr>
              <a:t>club, faire </a:t>
            </a:r>
            <a:r>
              <a:rPr lang="fr-FR" sz="1200" dirty="0">
                <a:latin typeface="Arial" panose="020B0604020202020204" pitchFamily="34" charset="0"/>
                <a:cs typeface="Arial" panose="020B0604020202020204" pitchFamily="34" charset="0"/>
              </a:rPr>
              <a:t>partie de </a:t>
            </a:r>
            <a:r>
              <a:rPr lang="fr-FR" sz="1200" dirty="0" smtClean="0">
                <a:latin typeface="Arial" panose="020B0604020202020204" pitchFamily="34" charset="0"/>
                <a:cs typeface="Arial" panose="020B0604020202020204" pitchFamily="34" charset="0"/>
              </a:rPr>
              <a:t>l’</a:t>
            </a:r>
            <a:r>
              <a:rPr lang="fr-FR" sz="1200" dirty="0">
                <a:latin typeface="Arial" panose="020B0604020202020204" pitchFamily="34" charset="0"/>
                <a:cs typeface="Arial" panose="020B0604020202020204" pitchFamily="34" charset="0"/>
              </a:rPr>
              <a:t>É</a:t>
            </a:r>
            <a:r>
              <a:rPr lang="fr-FR" sz="1200" dirty="0" smtClean="0">
                <a:latin typeface="Arial" panose="020B0604020202020204" pitchFamily="34" charset="0"/>
                <a:cs typeface="Arial" panose="020B0604020202020204" pitchFamily="34" charset="0"/>
              </a:rPr>
              <a:t>cole </a:t>
            </a:r>
            <a:r>
              <a:rPr lang="fr-FR" sz="1200" dirty="0">
                <a:latin typeface="Arial" panose="020B0604020202020204" pitchFamily="34" charset="0"/>
                <a:cs typeface="Arial" panose="020B0604020202020204" pitchFamily="34" charset="0"/>
              </a:rPr>
              <a:t>de Golf </a:t>
            </a:r>
            <a:r>
              <a:rPr lang="fr-FR" sz="1200" dirty="0" smtClean="0">
                <a:latin typeface="Arial" panose="020B0604020202020204" pitchFamily="34" charset="0"/>
                <a:cs typeface="Arial" panose="020B0604020202020204" pitchFamily="34" charset="0"/>
              </a:rPr>
              <a:t>Bluegreen, obtention </a:t>
            </a:r>
            <a:r>
              <a:rPr lang="fr-FR" sz="1200" dirty="0">
                <a:latin typeface="Arial" panose="020B0604020202020204" pitchFamily="34" charset="0"/>
                <a:cs typeface="Arial" panose="020B0604020202020204" pitchFamily="34" charset="0"/>
              </a:rPr>
              <a:t>des tests de Règles et d’</a:t>
            </a:r>
            <a:r>
              <a:rPr lang="en-US" sz="1200" dirty="0" smtClean="0">
                <a:latin typeface="Arial" panose="020B0604020202020204" pitchFamily="34" charset="0"/>
                <a:cs typeface="Arial" panose="020B0604020202020204" pitchFamily="34" charset="0"/>
              </a:rPr>
              <a:t>Etiquette:  </a:t>
            </a:r>
            <a:endParaRPr lang="fr-FR" sz="1200" dirty="0">
              <a:latin typeface="Arial" panose="020B0604020202020204" pitchFamily="34" charset="0"/>
              <a:cs typeface="Arial" panose="020B0604020202020204" pitchFamily="34" charset="0"/>
            </a:endParaRPr>
          </a:p>
          <a:p>
            <a:pPr lvl="0" algn="just"/>
            <a:r>
              <a:rPr lang="en-US" sz="1200" i="1" dirty="0" smtClean="0">
                <a:latin typeface="Arial" panose="020B0604020202020204" pitchFamily="34" charset="0"/>
                <a:cs typeface="Arial" panose="020B0604020202020204" pitchFamily="34" charset="0"/>
              </a:rPr>
              <a:t>0 </a:t>
            </a:r>
            <a:r>
              <a:rPr lang="fr-FR" sz="1200" i="1" dirty="0">
                <a:latin typeface="Arial" panose="020B0604020202020204" pitchFamily="34" charset="0"/>
                <a:cs typeface="Arial" panose="020B0604020202020204" pitchFamily="34" charset="0"/>
              </a:rPr>
              <a:t>faute</a:t>
            </a:r>
            <a:r>
              <a:rPr lang="en-US" sz="1200" i="1" dirty="0">
                <a:latin typeface="Arial" panose="020B0604020202020204" pitchFamily="34" charset="0"/>
                <a:cs typeface="Arial" panose="020B0604020202020204" pitchFamily="34" charset="0"/>
              </a:rPr>
              <a:t> à </a:t>
            </a:r>
            <a:r>
              <a:rPr lang="fr-FR" sz="1200" i="1" dirty="0">
                <a:latin typeface="Arial" panose="020B0604020202020204" pitchFamily="34" charset="0"/>
                <a:cs typeface="Arial" panose="020B0604020202020204" pitchFamily="34" charset="0"/>
              </a:rPr>
              <a:t>l’</a:t>
            </a:r>
            <a:r>
              <a:rPr lang="fr-FR" sz="1200" i="1" dirty="0" err="1">
                <a:latin typeface="Arial" panose="020B0604020202020204" pitchFamily="34" charset="0"/>
                <a:cs typeface="Arial" panose="020B0604020202020204" pitchFamily="34" charset="0"/>
              </a:rPr>
              <a:t>Etiquette</a:t>
            </a:r>
            <a:r>
              <a:rPr lang="en-US" sz="1200" i="1" dirty="0">
                <a:latin typeface="Arial" panose="020B0604020202020204" pitchFamily="34" charset="0"/>
                <a:cs typeface="Arial" panose="020B0604020202020204" pitchFamily="34" charset="0"/>
              </a:rPr>
              <a:t>, 3 </a:t>
            </a:r>
            <a:r>
              <a:rPr lang="fr-FR" sz="1200" i="1" dirty="0">
                <a:latin typeface="Arial" panose="020B0604020202020204" pitchFamily="34" charset="0"/>
                <a:cs typeface="Arial" panose="020B0604020202020204" pitchFamily="34" charset="0"/>
              </a:rPr>
              <a:t>fautes admises</a:t>
            </a:r>
            <a:r>
              <a:rPr lang="en-US" sz="1200" i="1" dirty="0">
                <a:latin typeface="Arial" panose="020B0604020202020204" pitchFamily="34" charset="0"/>
                <a:cs typeface="Arial" panose="020B0604020202020204" pitchFamily="34" charset="0"/>
              </a:rPr>
              <a:t> pour le test de </a:t>
            </a:r>
            <a:r>
              <a:rPr lang="fr-FR" sz="1200" i="1" dirty="0" smtClean="0">
                <a:latin typeface="Arial" panose="020B0604020202020204" pitchFamily="34" charset="0"/>
                <a:cs typeface="Arial" panose="020B0604020202020204" pitchFamily="34" charset="0"/>
              </a:rPr>
              <a:t>Règles, l’obtention </a:t>
            </a:r>
            <a:r>
              <a:rPr lang="fr-FR" sz="1200" i="1" dirty="0">
                <a:latin typeface="Arial" panose="020B0604020202020204" pitchFamily="34" charset="0"/>
                <a:cs typeface="Arial" panose="020B0604020202020204" pitchFamily="34" charset="0"/>
              </a:rPr>
              <a:t>du test </a:t>
            </a:r>
            <a:r>
              <a:rPr lang="fr-FR" sz="1200" i="1" dirty="0" smtClean="0">
                <a:latin typeface="Arial" panose="020B0604020202020204" pitchFamily="34" charset="0"/>
                <a:cs typeface="Arial" panose="020B0604020202020204" pitchFamily="34" charset="0"/>
              </a:rPr>
              <a:t>Stadium, satisfaire </a:t>
            </a:r>
            <a:r>
              <a:rPr lang="fr-FR" sz="1200" i="1" dirty="0">
                <a:latin typeface="Arial" panose="020B0604020202020204" pitchFamily="34" charset="0"/>
                <a:cs typeface="Arial" panose="020B0604020202020204" pitchFamily="34" charset="0"/>
              </a:rPr>
              <a:t>aux conditions d’âge et de limite </a:t>
            </a:r>
            <a:r>
              <a:rPr lang="fr-FR" sz="1200" i="1" dirty="0" smtClean="0">
                <a:latin typeface="Arial" panose="020B0604020202020204" pitchFamily="34" charset="0"/>
                <a:cs typeface="Arial" panose="020B0604020202020204" pitchFamily="34" charset="0"/>
              </a:rPr>
              <a:t>d’index, la </a:t>
            </a:r>
            <a:r>
              <a:rPr lang="fr-FR" sz="1200" i="1" dirty="0">
                <a:latin typeface="Arial" panose="020B0604020202020204" pitchFamily="34" charset="0"/>
                <a:cs typeface="Arial" panose="020B0604020202020204" pitchFamily="34" charset="0"/>
              </a:rPr>
              <a:t>validation du niveau de jeu </a:t>
            </a:r>
            <a:r>
              <a:rPr lang="fr-FR" sz="1200" i="1" dirty="0" smtClean="0">
                <a:latin typeface="Arial" panose="020B0604020202020204" pitchFamily="34" charset="0"/>
                <a:cs typeface="Arial" panose="020B0604020202020204" pitchFamily="34" charset="0"/>
              </a:rPr>
              <a:t>lors </a:t>
            </a:r>
            <a:r>
              <a:rPr lang="fr-FR" sz="1200" i="1" dirty="0">
                <a:latin typeface="Arial" panose="020B0604020202020204" pitchFamily="34" charset="0"/>
                <a:cs typeface="Arial" panose="020B0604020202020204" pitchFamily="34" charset="0"/>
              </a:rPr>
              <a:t>des compétitions de </a:t>
            </a:r>
            <a:r>
              <a:rPr lang="fr-FR" sz="1200" i="1" dirty="0" smtClean="0">
                <a:latin typeface="Arial" panose="020B0604020202020204" pitchFamily="34" charset="0"/>
                <a:cs typeface="Arial" panose="020B0604020202020204" pitchFamily="34" charset="0"/>
              </a:rPr>
              <a:t>club.</a:t>
            </a:r>
            <a:endParaRPr lang="fr-FR" sz="1200" i="1" dirty="0">
              <a:latin typeface="Arial" panose="020B0604020202020204" pitchFamily="34" charset="0"/>
              <a:cs typeface="Arial" panose="020B0604020202020204" pitchFamily="34" charset="0"/>
            </a:endParaRPr>
          </a:p>
        </p:txBody>
      </p:sp>
      <p:sp>
        <p:nvSpPr>
          <p:cNvPr id="13" name="ZoneTexte 12"/>
          <p:cNvSpPr txBox="1"/>
          <p:nvPr/>
        </p:nvSpPr>
        <p:spPr>
          <a:xfrm>
            <a:off x="116019" y="8383290"/>
            <a:ext cx="6967802" cy="1708160"/>
          </a:xfrm>
          <a:prstGeom prst="rect">
            <a:avLst/>
          </a:prstGeom>
          <a:noFill/>
        </p:spPr>
        <p:txBody>
          <a:bodyPr wrap="square" rtlCol="0">
            <a:spAutoFit/>
          </a:bodyPr>
          <a:lstStyle/>
          <a:p>
            <a:pPr algn="just"/>
            <a:r>
              <a:rPr lang="fr-FR" sz="1600" b="1" dirty="0" smtClean="0">
                <a:solidFill>
                  <a:srgbClr val="00B0F0"/>
                </a:solidFill>
                <a:latin typeface="Arial" panose="020B0604020202020204" pitchFamily="34" charset="0"/>
                <a:cs typeface="Arial" panose="020B0604020202020204" pitchFamily="34" charset="0"/>
              </a:rPr>
              <a:t>OUTILS UTILISES</a:t>
            </a:r>
          </a:p>
          <a:p>
            <a:pPr algn="just"/>
            <a:endParaRPr lang="fr-FR" sz="500" dirty="0">
              <a:latin typeface="Arial" panose="020B0604020202020204" pitchFamily="34" charset="0"/>
              <a:cs typeface="Arial" panose="020B0604020202020204" pitchFamily="34" charset="0"/>
            </a:endParaRPr>
          </a:p>
          <a:p>
            <a:pPr algn="just"/>
            <a:r>
              <a:rPr lang="fr-FR" sz="1200" dirty="0">
                <a:latin typeface="Arial" panose="020B0604020202020204" pitchFamily="34" charset="0"/>
                <a:cs typeface="Arial" panose="020B0604020202020204" pitchFamily="34" charset="0"/>
              </a:rPr>
              <a:t>Afin d’évaluer correctement l’évolution de nos élèves, </a:t>
            </a:r>
            <a:r>
              <a:rPr lang="fr-FR" sz="1200" dirty="0" smtClean="0">
                <a:latin typeface="Arial" panose="020B0604020202020204" pitchFamily="34" charset="0"/>
                <a:cs typeface="Arial" panose="020B0604020202020204" pitchFamily="34" charset="0"/>
              </a:rPr>
              <a:t>plusieurs outils sont utilisés</a:t>
            </a:r>
          </a:p>
          <a:p>
            <a:pPr algn="just"/>
            <a:endParaRPr lang="fr-FR" sz="1200" dirty="0">
              <a:latin typeface="Arial" panose="020B0604020202020204" pitchFamily="34" charset="0"/>
              <a:cs typeface="Arial" panose="020B0604020202020204" pitchFamily="34" charset="0"/>
            </a:endParaRPr>
          </a:p>
          <a:p>
            <a:pPr lvl="0" algn="just"/>
            <a:r>
              <a:rPr lang="fr-FR" sz="1200" dirty="0">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 </a:t>
            </a:r>
            <a:r>
              <a:rPr lang="fr-FR" sz="1200" b="1" dirty="0" smtClean="0">
                <a:latin typeface="Arial" panose="020B0604020202020204" pitchFamily="34" charset="0"/>
                <a:cs typeface="Arial" panose="020B0604020202020204" pitchFamily="34" charset="0"/>
              </a:rPr>
              <a:t>Tests </a:t>
            </a:r>
            <a:r>
              <a:rPr lang="fr-FR" sz="1200" b="1" dirty="0">
                <a:latin typeface="Arial" panose="020B0604020202020204" pitchFamily="34" charset="0"/>
                <a:cs typeface="Arial" panose="020B0604020202020204" pitchFamily="34" charset="0"/>
              </a:rPr>
              <a:t>de </a:t>
            </a:r>
            <a:r>
              <a:rPr lang="fr-FR" sz="1200" b="1" dirty="0" err="1">
                <a:latin typeface="Arial" panose="020B0604020202020204" pitchFamily="34" charset="0"/>
                <a:cs typeface="Arial" panose="020B0604020202020204" pitchFamily="34" charset="0"/>
              </a:rPr>
              <a:t>Pelz</a:t>
            </a:r>
            <a:r>
              <a:rPr lang="fr-FR" sz="1200" dirty="0">
                <a:latin typeface="Arial" panose="020B0604020202020204" pitchFamily="34" charset="0"/>
                <a:cs typeface="Arial" panose="020B0604020202020204" pitchFamily="34" charset="0"/>
              </a:rPr>
              <a:t> afin de mesurer précisément leurs niveaux dans le petit jeu </a:t>
            </a:r>
          </a:p>
          <a:p>
            <a:pPr lvl="0" algn="just"/>
            <a:r>
              <a:rPr lang="fr-FR" sz="1200" dirty="0" smtClean="0">
                <a:latin typeface="Arial" panose="020B0604020202020204" pitchFamily="34" charset="0"/>
                <a:cs typeface="Arial" panose="020B0604020202020204" pitchFamily="34" charset="0"/>
              </a:rPr>
              <a:t> * Contenu </a:t>
            </a:r>
            <a:r>
              <a:rPr lang="fr-FR" sz="1200" dirty="0">
                <a:latin typeface="Arial" panose="020B0604020202020204" pitchFamily="34" charset="0"/>
                <a:cs typeface="Arial" panose="020B0604020202020204" pitchFamily="34" charset="0"/>
              </a:rPr>
              <a:t>pédagogique adapté en fonction des périodes  </a:t>
            </a:r>
          </a:p>
          <a:p>
            <a:pPr lvl="0" algn="just"/>
            <a:r>
              <a:rPr lang="fr-FR" sz="1200" dirty="0" smtClean="0">
                <a:latin typeface="Arial" panose="020B0604020202020204" pitchFamily="34" charset="0"/>
                <a:cs typeface="Arial" panose="020B0604020202020204" pitchFamily="34" charset="0"/>
              </a:rPr>
              <a:t> * Contenu </a:t>
            </a:r>
            <a:r>
              <a:rPr lang="fr-FR" sz="1200" dirty="0">
                <a:latin typeface="Arial" panose="020B0604020202020204" pitchFamily="34" charset="0"/>
                <a:cs typeface="Arial" panose="020B0604020202020204" pitchFamily="34" charset="0"/>
              </a:rPr>
              <a:t>pédagogique adapté au niveau du groupe et à son évolution </a:t>
            </a:r>
          </a:p>
          <a:p>
            <a:pPr marL="177800" lvl="0" indent="-177800" algn="just"/>
            <a:r>
              <a:rPr lang="fr-FR" sz="1200" b="1" dirty="0">
                <a:latin typeface="Arial" panose="020B0604020202020204" pitchFamily="34" charset="0"/>
                <a:cs typeface="Arial" panose="020B0604020202020204" pitchFamily="34" charset="0"/>
              </a:rPr>
              <a:t> </a:t>
            </a:r>
            <a:r>
              <a:rPr lang="fr-FR" sz="1200" dirty="0" smtClean="0">
                <a:latin typeface="Arial" panose="020B0604020202020204" pitchFamily="34" charset="0"/>
                <a:cs typeface="Arial" panose="020B0604020202020204" pitchFamily="34" charset="0"/>
              </a:rPr>
              <a:t>*</a:t>
            </a:r>
            <a:r>
              <a:rPr lang="fr-FR" sz="1200" b="1" dirty="0" smtClean="0">
                <a:latin typeface="Arial" panose="020B0604020202020204" pitchFamily="34" charset="0"/>
                <a:cs typeface="Arial" panose="020B0604020202020204" pitchFamily="34" charset="0"/>
              </a:rPr>
              <a:t> Mise </a:t>
            </a:r>
            <a:r>
              <a:rPr lang="fr-FR" sz="1200" b="1" dirty="0">
                <a:latin typeface="Arial" panose="020B0604020202020204" pitchFamily="34" charset="0"/>
                <a:cs typeface="Arial" panose="020B0604020202020204" pitchFamily="34" charset="0"/>
              </a:rPr>
              <a:t>en place de compétition école de  golf régulières</a:t>
            </a:r>
            <a:r>
              <a:rPr lang="fr-FR" sz="1200" dirty="0">
                <a:latin typeface="Arial" panose="020B0604020202020204" pitchFamily="34" charset="0"/>
                <a:cs typeface="Arial" panose="020B0604020202020204" pitchFamily="34" charset="0"/>
              </a:rPr>
              <a:t> afin d’aider les enfants à améliorer </a:t>
            </a:r>
            <a:r>
              <a:rPr lang="fr-FR" sz="1200" dirty="0" smtClean="0">
                <a:latin typeface="Arial" panose="020B0604020202020204" pitchFamily="34" charset="0"/>
                <a:cs typeface="Arial" panose="020B0604020202020204" pitchFamily="34" charset="0"/>
              </a:rPr>
              <a:t> leurs </a:t>
            </a:r>
            <a:r>
              <a:rPr lang="fr-FR" sz="1200" dirty="0">
                <a:latin typeface="Arial" panose="020B0604020202020204" pitchFamily="34" charset="0"/>
                <a:cs typeface="Arial" panose="020B0604020202020204" pitchFamily="34" charset="0"/>
              </a:rPr>
              <a:t>index </a:t>
            </a:r>
          </a:p>
        </p:txBody>
      </p:sp>
    </p:spTree>
    <p:extLst>
      <p:ext uri="{BB962C8B-B14F-4D97-AF65-F5344CB8AC3E}">
        <p14:creationId xmlns:p14="http://schemas.microsoft.com/office/powerpoint/2010/main" val="698358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575" y="143228"/>
            <a:ext cx="7073388" cy="800219"/>
          </a:xfrm>
          <a:prstGeom prst="rect">
            <a:avLst/>
          </a:prstGeom>
          <a:noFill/>
        </p:spPr>
        <p:txBody>
          <a:bodyPr wrap="square" rtlCol="0">
            <a:spAutoFit/>
          </a:bodyPr>
          <a:lstStyle/>
          <a:p>
            <a:r>
              <a:rPr lang="fr-FR" sz="2300" dirty="0">
                <a:latin typeface="Arial" panose="020B0604020202020204" pitchFamily="34" charset="0"/>
                <a:cs typeface="Arial" panose="020B0604020202020204" pitchFamily="34" charset="0"/>
              </a:rPr>
              <a:t>É</a:t>
            </a:r>
            <a:r>
              <a:rPr lang="fr-FR" sz="2300" dirty="0" smtClean="0">
                <a:latin typeface="Arial" panose="020B0604020202020204" pitchFamily="34" charset="0"/>
                <a:cs typeface="Arial" panose="020B0604020202020204" pitchFamily="34" charset="0"/>
              </a:rPr>
              <a:t>COLE DE GOLF BLUEGREEN</a:t>
            </a:r>
            <a:r>
              <a:rPr lang="fr-FR" sz="2300" dirty="0" smtClean="0">
                <a:solidFill>
                  <a:srgbClr val="7030A0"/>
                </a:solidFill>
                <a:latin typeface="Arial" panose="020B0604020202020204" pitchFamily="34" charset="0"/>
                <a:cs typeface="Arial" panose="020B0604020202020204" pitchFamily="34" charset="0"/>
              </a:rPr>
              <a:t> </a:t>
            </a:r>
            <a:r>
              <a:rPr lang="fr-FR" sz="2300" dirty="0" smtClean="0">
                <a:latin typeface="Arial" panose="020B0604020202020204" pitchFamily="34" charset="0"/>
                <a:cs typeface="Arial" panose="020B0604020202020204" pitchFamily="34" charset="0"/>
              </a:rPr>
              <a:t>QUETIGNY</a:t>
            </a:r>
          </a:p>
          <a:p>
            <a:r>
              <a:rPr lang="fr-FR" sz="2300" dirty="0" smtClean="0">
                <a:solidFill>
                  <a:srgbClr val="00B0F0"/>
                </a:solidFill>
                <a:latin typeface="Arial" panose="020B0604020202020204" pitchFamily="34" charset="0"/>
                <a:cs typeface="Arial" panose="020B0604020202020204" pitchFamily="34" charset="0"/>
              </a:rPr>
              <a:t>PROJET ET OBJECTIFS</a:t>
            </a:r>
          </a:p>
        </p:txBody>
      </p:sp>
      <p:sp>
        <p:nvSpPr>
          <p:cNvPr id="27" name="Rectangle à coins arrondis 26"/>
          <p:cNvSpPr/>
          <p:nvPr/>
        </p:nvSpPr>
        <p:spPr>
          <a:xfrm>
            <a:off x="155575" y="1087669"/>
            <a:ext cx="6931766" cy="43204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255125"/>
                </a:solidFill>
                <a:latin typeface="Century Gothic" panose="020B0502020202020204" pitchFamily="34" charset="0"/>
              </a:rPr>
              <a:t>Evaluation</a:t>
            </a:r>
            <a:endParaRPr lang="fr-FR" b="1" dirty="0">
              <a:solidFill>
                <a:srgbClr val="255125"/>
              </a:solidFill>
              <a:latin typeface="Century Gothic" panose="020B0502020202020204" pitchFamily="34" charset="0"/>
            </a:endParaRPr>
          </a:p>
        </p:txBody>
      </p:sp>
      <p:sp>
        <p:nvSpPr>
          <p:cNvPr id="2" name="AutoShape 2" descr="Résultat de recherche d'images pour &quot;étoil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Résultat de recherche d'images pour &quot;étoil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Organigramme : Connecteur 13"/>
          <p:cNvSpPr/>
          <p:nvPr/>
        </p:nvSpPr>
        <p:spPr>
          <a:xfrm>
            <a:off x="6547313" y="160337"/>
            <a:ext cx="576064" cy="57585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rgbClr val="00B0F0"/>
                </a:solidFill>
              </a:rPr>
              <a:t>5</a:t>
            </a:r>
            <a:endParaRPr lang="fr-FR" sz="2800" dirty="0">
              <a:solidFill>
                <a:srgbClr val="00B0F0"/>
              </a:solidFill>
            </a:endParaRPr>
          </a:p>
        </p:txBody>
      </p:sp>
      <p:sp>
        <p:nvSpPr>
          <p:cNvPr id="16" name="Rectangle à coins arrondis 15"/>
          <p:cNvSpPr/>
          <p:nvPr/>
        </p:nvSpPr>
        <p:spPr>
          <a:xfrm>
            <a:off x="160814" y="2927352"/>
            <a:ext cx="6931766" cy="43204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255125"/>
                </a:solidFill>
                <a:latin typeface="Century Gothic" panose="020B0502020202020204" pitchFamily="34" charset="0"/>
              </a:rPr>
              <a:t>Technique</a:t>
            </a:r>
            <a:endParaRPr lang="fr-FR" b="1" dirty="0">
              <a:solidFill>
                <a:srgbClr val="255125"/>
              </a:solidFill>
              <a:latin typeface="Century Gothic" panose="020B0502020202020204" pitchFamily="34" charset="0"/>
            </a:endParaRPr>
          </a:p>
        </p:txBody>
      </p:sp>
      <p:sp>
        <p:nvSpPr>
          <p:cNvPr id="19" name="ZoneTexte 18"/>
          <p:cNvSpPr txBox="1"/>
          <p:nvPr/>
        </p:nvSpPr>
        <p:spPr>
          <a:xfrm>
            <a:off x="307975" y="1615326"/>
            <a:ext cx="6967802" cy="1200329"/>
          </a:xfrm>
          <a:prstGeom prst="rect">
            <a:avLst/>
          </a:prstGeom>
          <a:noFill/>
        </p:spPr>
        <p:txBody>
          <a:bodyPr wrap="square" rtlCol="0">
            <a:spAutoFit/>
          </a:bodyPr>
          <a:lstStyle/>
          <a:p>
            <a:pPr marL="171450" lvl="0" indent="-171450">
              <a:buFont typeface="Wingdings" panose="05000000000000000000" pitchFamily="2" charset="2"/>
              <a:buChar char="§"/>
            </a:pPr>
            <a:r>
              <a:rPr lang="fr-FR" sz="1200" dirty="0">
                <a:latin typeface="Arial" panose="020B0604020202020204" pitchFamily="34" charset="0"/>
                <a:cs typeface="Arial" panose="020B0604020202020204" pitchFamily="34" charset="0"/>
              </a:rPr>
              <a:t>Aptitude à se définir des objectifs et la capacité à les </a:t>
            </a:r>
            <a:r>
              <a:rPr lang="fr-FR" sz="1200" dirty="0" smtClean="0">
                <a:latin typeface="Arial" panose="020B0604020202020204" pitchFamily="34" charset="0"/>
                <a:cs typeface="Arial" panose="020B0604020202020204" pitchFamily="34" charset="0"/>
              </a:rPr>
              <a:t>atteindre.</a:t>
            </a:r>
          </a:p>
          <a:p>
            <a:pPr marL="171450" lvl="0" indent="-171450">
              <a:buFont typeface="Wingdings" panose="05000000000000000000" pitchFamily="2" charset="2"/>
              <a:buChar char="§"/>
            </a:pPr>
            <a:r>
              <a:rPr lang="fr-FR" sz="1200" dirty="0" smtClean="0">
                <a:latin typeface="Arial" panose="020B0604020202020204" pitchFamily="34" charset="0"/>
                <a:cs typeface="Arial" panose="020B0604020202020204" pitchFamily="34" charset="0"/>
              </a:rPr>
              <a:t>Capacité </a:t>
            </a:r>
            <a:r>
              <a:rPr lang="fr-FR" sz="1200" b="1" dirty="0">
                <a:latin typeface="Arial" panose="020B0604020202020204" pitchFamily="34" charset="0"/>
                <a:cs typeface="Arial" panose="020B0604020202020204" pitchFamily="34" charset="0"/>
              </a:rPr>
              <a:t>de s’entraîner de façon </a:t>
            </a:r>
            <a:r>
              <a:rPr lang="fr-FR" sz="1200" b="1" dirty="0" smtClean="0">
                <a:latin typeface="Arial" panose="020B0604020202020204" pitchFamily="34" charset="0"/>
                <a:cs typeface="Arial" panose="020B0604020202020204" pitchFamily="34" charset="0"/>
              </a:rPr>
              <a:t>productive</a:t>
            </a:r>
            <a:r>
              <a:rPr lang="fr-FR" sz="1200" dirty="0" smtClean="0">
                <a:latin typeface="Arial" panose="020B0604020202020204" pitchFamily="34" charset="0"/>
                <a:cs typeface="Arial" panose="020B0604020202020204" pitchFamily="34" charset="0"/>
              </a:rPr>
              <a:t>.</a:t>
            </a:r>
          </a:p>
          <a:p>
            <a:pPr marL="171450" lvl="0" indent="-171450">
              <a:buFont typeface="Wingdings" panose="05000000000000000000" pitchFamily="2" charset="2"/>
              <a:buChar char="§"/>
            </a:pPr>
            <a:r>
              <a:rPr lang="fr-FR" sz="1200" dirty="0" smtClean="0">
                <a:latin typeface="Arial" panose="020B0604020202020204" pitchFamily="34" charset="0"/>
                <a:cs typeface="Arial" panose="020B0604020202020204" pitchFamily="34" charset="0"/>
              </a:rPr>
              <a:t>Capacité </a:t>
            </a:r>
            <a:r>
              <a:rPr lang="fr-FR" sz="1200" dirty="0">
                <a:latin typeface="Arial" panose="020B0604020202020204" pitchFamily="34" charset="0"/>
                <a:cs typeface="Arial" panose="020B0604020202020204" pitchFamily="34" charset="0"/>
              </a:rPr>
              <a:t>à </a:t>
            </a:r>
            <a:r>
              <a:rPr lang="fr-FR" sz="1200" b="1" dirty="0">
                <a:latin typeface="Arial" panose="020B0604020202020204" pitchFamily="34" charset="0"/>
                <a:cs typeface="Arial" panose="020B0604020202020204" pitchFamily="34" charset="0"/>
              </a:rPr>
              <a:t>se préparer pour une </a:t>
            </a:r>
            <a:r>
              <a:rPr lang="fr-FR" sz="1200" b="1" dirty="0" smtClean="0">
                <a:latin typeface="Arial" panose="020B0604020202020204" pitchFamily="34" charset="0"/>
                <a:cs typeface="Arial" panose="020B0604020202020204" pitchFamily="34" charset="0"/>
              </a:rPr>
              <a:t>compétition</a:t>
            </a:r>
            <a:r>
              <a:rPr lang="fr-FR" sz="1200" dirty="0" smtClean="0">
                <a:latin typeface="Arial" panose="020B0604020202020204" pitchFamily="34" charset="0"/>
                <a:cs typeface="Arial" panose="020B0604020202020204" pitchFamily="34" charset="0"/>
              </a:rPr>
              <a:t>.</a:t>
            </a:r>
          </a:p>
          <a:p>
            <a:pPr marL="171450" lvl="0" indent="-171450">
              <a:buFont typeface="Wingdings" panose="05000000000000000000" pitchFamily="2" charset="2"/>
              <a:buChar char="§"/>
            </a:pPr>
            <a:r>
              <a:rPr lang="fr-FR" sz="1200" dirty="0" smtClean="0">
                <a:latin typeface="Arial" panose="020B0604020202020204" pitchFamily="34" charset="0"/>
                <a:cs typeface="Arial" panose="020B0604020202020204" pitchFamily="34" charset="0"/>
              </a:rPr>
              <a:t>Capacité </a:t>
            </a:r>
            <a:r>
              <a:rPr lang="fr-FR" sz="1200" dirty="0">
                <a:latin typeface="Arial" panose="020B0604020202020204" pitchFamily="34" charset="0"/>
                <a:cs typeface="Arial" panose="020B0604020202020204" pitchFamily="34" charset="0"/>
              </a:rPr>
              <a:t>à </a:t>
            </a:r>
            <a:r>
              <a:rPr lang="fr-FR" sz="1200" b="1" dirty="0">
                <a:latin typeface="Arial" panose="020B0604020202020204" pitchFamily="34" charset="0"/>
                <a:cs typeface="Arial" panose="020B0604020202020204" pitchFamily="34" charset="0"/>
              </a:rPr>
              <a:t>analyser son jeu sur le </a:t>
            </a:r>
            <a:r>
              <a:rPr lang="fr-FR" sz="1200" b="1" dirty="0" smtClean="0">
                <a:latin typeface="Arial" panose="020B0604020202020204" pitchFamily="34" charset="0"/>
                <a:cs typeface="Arial" panose="020B0604020202020204" pitchFamily="34" charset="0"/>
              </a:rPr>
              <a:t>parcours</a:t>
            </a:r>
            <a:r>
              <a:rPr lang="fr-FR" sz="1200" dirty="0" smtClean="0">
                <a:latin typeface="Arial" panose="020B0604020202020204" pitchFamily="34" charset="0"/>
                <a:cs typeface="Arial" panose="020B0604020202020204" pitchFamily="34" charset="0"/>
              </a:rPr>
              <a:t>.</a:t>
            </a:r>
          </a:p>
          <a:p>
            <a:pPr marL="171450" lvl="0" indent="-171450">
              <a:buFont typeface="Wingdings" panose="05000000000000000000" pitchFamily="2" charset="2"/>
              <a:buChar char="§"/>
            </a:pPr>
            <a:r>
              <a:rPr lang="fr-FR" sz="1200" dirty="0" smtClean="0">
                <a:latin typeface="Arial" panose="020B0604020202020204" pitchFamily="34" charset="0"/>
                <a:cs typeface="Arial" panose="020B0604020202020204" pitchFamily="34" charset="0"/>
              </a:rPr>
              <a:t>Capacité </a:t>
            </a:r>
            <a:r>
              <a:rPr lang="fr-FR" sz="1200" dirty="0">
                <a:latin typeface="Arial" panose="020B0604020202020204" pitchFamily="34" charset="0"/>
                <a:cs typeface="Arial" panose="020B0604020202020204" pitchFamily="34" charset="0"/>
              </a:rPr>
              <a:t>à </a:t>
            </a:r>
            <a:r>
              <a:rPr lang="fr-FR" sz="1200" b="1" dirty="0">
                <a:latin typeface="Arial" panose="020B0604020202020204" pitchFamily="34" charset="0"/>
                <a:cs typeface="Arial" panose="020B0604020202020204" pitchFamily="34" charset="0"/>
              </a:rPr>
              <a:t>rester concentré</a:t>
            </a:r>
            <a:r>
              <a:rPr lang="fr-FR" sz="1200" dirty="0">
                <a:latin typeface="Arial" panose="020B0604020202020204" pitchFamily="34" charset="0"/>
                <a:cs typeface="Arial" panose="020B0604020202020204" pitchFamily="34" charset="0"/>
              </a:rPr>
              <a:t> sur la </a:t>
            </a:r>
            <a:r>
              <a:rPr lang="fr-FR" sz="1200" dirty="0" smtClean="0">
                <a:latin typeface="Arial" panose="020B0604020202020204" pitchFamily="34" charset="0"/>
                <a:cs typeface="Arial" panose="020B0604020202020204" pitchFamily="34" charset="0"/>
              </a:rPr>
              <a:t>durée.</a:t>
            </a:r>
          </a:p>
          <a:p>
            <a:pPr marL="171450" lvl="0" indent="-171450">
              <a:buFont typeface="Wingdings" panose="05000000000000000000" pitchFamily="2" charset="2"/>
              <a:buChar char="§"/>
            </a:pPr>
            <a:r>
              <a:rPr lang="fr-FR" sz="1200" dirty="0" smtClean="0">
                <a:latin typeface="Arial" panose="020B0604020202020204" pitchFamily="34" charset="0"/>
                <a:cs typeface="Arial" panose="020B0604020202020204" pitchFamily="34" charset="0"/>
              </a:rPr>
              <a:t>Capacité </a:t>
            </a:r>
            <a:r>
              <a:rPr lang="fr-FR" sz="1200" dirty="0">
                <a:latin typeface="Arial" panose="020B0604020202020204" pitchFamily="34" charset="0"/>
                <a:cs typeface="Arial" panose="020B0604020202020204" pitchFamily="34" charset="0"/>
              </a:rPr>
              <a:t>à </a:t>
            </a:r>
            <a:r>
              <a:rPr lang="fr-FR" sz="1200" b="1" dirty="0">
                <a:latin typeface="Arial" panose="020B0604020202020204" pitchFamily="34" charset="0"/>
                <a:cs typeface="Arial" panose="020B0604020202020204" pitchFamily="34" charset="0"/>
              </a:rPr>
              <a:t>conserver son énergie</a:t>
            </a:r>
            <a:r>
              <a:rPr lang="fr-FR" sz="1200" dirty="0">
                <a:latin typeface="Arial" panose="020B0604020202020204" pitchFamily="34" charset="0"/>
                <a:cs typeface="Arial" panose="020B0604020202020204" pitchFamily="34" charset="0"/>
              </a:rPr>
              <a:t> pour alimenter sa motivation</a:t>
            </a:r>
            <a:r>
              <a:rPr lang="fr-FR" sz="1200" dirty="0" smtClean="0">
                <a:latin typeface="Arial" panose="020B0604020202020204" pitchFamily="34" charset="0"/>
                <a:cs typeface="Arial" panose="020B0604020202020204" pitchFamily="34" charset="0"/>
              </a:rPr>
              <a:t>.</a:t>
            </a:r>
            <a:endParaRPr lang="fr-FR" sz="1200" dirty="0">
              <a:latin typeface="Arial" panose="020B0604020202020204" pitchFamily="34" charset="0"/>
              <a:cs typeface="Arial" panose="020B0604020202020204" pitchFamily="34" charset="0"/>
            </a:endParaRPr>
          </a:p>
        </p:txBody>
      </p:sp>
      <p:sp>
        <p:nvSpPr>
          <p:cNvPr id="20" name="Rectangle à coins arrondis 19"/>
          <p:cNvSpPr/>
          <p:nvPr/>
        </p:nvSpPr>
        <p:spPr>
          <a:xfrm>
            <a:off x="160814" y="4483344"/>
            <a:ext cx="6931766" cy="43204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255125"/>
                </a:solidFill>
                <a:latin typeface="Century Gothic" panose="020B0502020202020204" pitchFamily="34" charset="0"/>
              </a:rPr>
              <a:t>Pédagogie et éducation</a:t>
            </a:r>
            <a:endParaRPr lang="fr-FR" b="1" dirty="0">
              <a:solidFill>
                <a:srgbClr val="255125"/>
              </a:solidFill>
              <a:latin typeface="Century Gothic" panose="020B0502020202020204" pitchFamily="34" charset="0"/>
            </a:endParaRPr>
          </a:p>
        </p:txBody>
      </p:sp>
      <p:sp>
        <p:nvSpPr>
          <p:cNvPr id="21" name="Rectangle à coins arrondis 20"/>
          <p:cNvSpPr/>
          <p:nvPr/>
        </p:nvSpPr>
        <p:spPr>
          <a:xfrm>
            <a:off x="160814" y="6552813"/>
            <a:ext cx="6931766" cy="43204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255125"/>
                </a:solidFill>
                <a:latin typeface="Century Gothic" panose="020B0502020202020204" pitchFamily="34" charset="0"/>
              </a:rPr>
              <a:t>Objectifs de Résultats</a:t>
            </a:r>
            <a:endParaRPr lang="fr-FR" b="1" dirty="0">
              <a:solidFill>
                <a:srgbClr val="255125"/>
              </a:solidFill>
              <a:latin typeface="Century Gothic" panose="020B0502020202020204" pitchFamily="34" charset="0"/>
            </a:endParaRPr>
          </a:p>
        </p:txBody>
      </p:sp>
      <p:sp>
        <p:nvSpPr>
          <p:cNvPr id="22" name="ZoneTexte 21"/>
          <p:cNvSpPr txBox="1"/>
          <p:nvPr/>
        </p:nvSpPr>
        <p:spPr>
          <a:xfrm>
            <a:off x="307975" y="3391719"/>
            <a:ext cx="6967802" cy="1200329"/>
          </a:xfrm>
          <a:prstGeom prst="rect">
            <a:avLst/>
          </a:prstGeom>
          <a:noFill/>
        </p:spPr>
        <p:txBody>
          <a:bodyPr wrap="square" rtlCol="0">
            <a:spAutoFit/>
          </a:bodyPr>
          <a:lstStyle/>
          <a:p>
            <a:pPr marL="171450" lvl="0" indent="-171450">
              <a:buFont typeface="Wingdings" panose="05000000000000000000" pitchFamily="2" charset="2"/>
              <a:buChar char="§"/>
            </a:pPr>
            <a:r>
              <a:rPr lang="fr-FR" sz="1200" b="1" dirty="0" smtClean="0">
                <a:latin typeface="Arial" panose="020B0604020202020204" pitchFamily="34" charset="0"/>
                <a:cs typeface="Arial" panose="020B0604020202020204" pitchFamily="34" charset="0"/>
              </a:rPr>
              <a:t>Compréhension</a:t>
            </a:r>
            <a:r>
              <a:rPr lang="fr-FR" sz="1200" dirty="0">
                <a:latin typeface="Arial" panose="020B0604020202020204" pitchFamily="34" charset="0"/>
                <a:cs typeface="Arial" panose="020B0604020202020204" pitchFamily="34" charset="0"/>
              </a:rPr>
              <a:t> </a:t>
            </a:r>
            <a:r>
              <a:rPr lang="fr-FR" sz="1200" b="1" dirty="0" smtClean="0">
                <a:latin typeface="Arial" panose="020B0604020202020204" pitchFamily="34" charset="0"/>
                <a:cs typeface="Arial" panose="020B0604020202020204" pitchFamily="34" charset="0"/>
              </a:rPr>
              <a:t>de son système </a:t>
            </a:r>
            <a:r>
              <a:rPr lang="fr-FR" sz="1200" dirty="0" smtClean="0">
                <a:latin typeface="Arial" panose="020B0604020202020204" pitchFamily="34" charset="0"/>
                <a:cs typeface="Arial" panose="020B0604020202020204" pitchFamily="34" charset="0"/>
              </a:rPr>
              <a:t>technique et de ses limites</a:t>
            </a:r>
          </a:p>
          <a:p>
            <a:pPr marL="171450" lvl="0" indent="-171450">
              <a:buFont typeface="Wingdings" panose="05000000000000000000" pitchFamily="2" charset="2"/>
              <a:buChar char="§"/>
            </a:pPr>
            <a:r>
              <a:rPr lang="fr-FR" sz="1200" b="1" dirty="0" smtClean="0">
                <a:latin typeface="Arial" panose="020B0604020202020204" pitchFamily="34" charset="0"/>
                <a:cs typeface="Arial" panose="020B0604020202020204" pitchFamily="34" charset="0"/>
              </a:rPr>
              <a:t>Capacité à adapter son système </a:t>
            </a:r>
            <a:r>
              <a:rPr lang="fr-FR" sz="1200" dirty="0" smtClean="0">
                <a:latin typeface="Arial" panose="020B0604020202020204" pitchFamily="34" charset="0"/>
                <a:cs typeface="Arial" panose="020B0604020202020204" pitchFamily="34" charset="0"/>
              </a:rPr>
              <a:t>technique en fonction d’un parcours (jouer avec ce que l’on sait faire) </a:t>
            </a:r>
          </a:p>
          <a:p>
            <a:pPr marL="171450" lvl="0" indent="-171450">
              <a:buFont typeface="Wingdings" panose="05000000000000000000" pitchFamily="2" charset="2"/>
              <a:buChar char="§"/>
            </a:pPr>
            <a:r>
              <a:rPr lang="fr-FR" sz="1200" b="1" dirty="0" smtClean="0">
                <a:latin typeface="Arial" panose="020B0604020202020204" pitchFamily="34" charset="0"/>
                <a:cs typeface="Arial" panose="020B0604020202020204" pitchFamily="34" charset="0"/>
              </a:rPr>
              <a:t>Capacité à régler son système </a:t>
            </a:r>
            <a:r>
              <a:rPr lang="fr-FR" sz="1200" dirty="0" smtClean="0">
                <a:latin typeface="Arial" panose="020B0604020202020204" pitchFamily="34" charset="0"/>
                <a:cs typeface="Arial" panose="020B0604020202020204" pitchFamily="34" charset="0"/>
              </a:rPr>
              <a:t>avec des exercices appropriés (drills)</a:t>
            </a:r>
          </a:p>
          <a:p>
            <a:pPr marL="171450" lvl="0" indent="-171450">
              <a:buFont typeface="Wingdings" panose="05000000000000000000" pitchFamily="2" charset="2"/>
              <a:buChar char="§"/>
            </a:pPr>
            <a:r>
              <a:rPr lang="fr-FR" sz="1200" b="1" dirty="0" smtClean="0">
                <a:latin typeface="Arial" panose="020B0604020202020204" pitchFamily="34" charset="0"/>
                <a:cs typeface="Arial" panose="020B0604020202020204" pitchFamily="34" charset="0"/>
              </a:rPr>
              <a:t>Maîtriser un maximum de trajectoire </a:t>
            </a:r>
            <a:r>
              <a:rPr lang="fr-FR" sz="1200" dirty="0" smtClean="0">
                <a:latin typeface="Arial" panose="020B0604020202020204" pitchFamily="34" charset="0"/>
                <a:cs typeface="Arial" panose="020B0604020202020204" pitchFamily="34" charset="0"/>
              </a:rPr>
              <a:t>à partir d’un fond de jeu</a:t>
            </a:r>
          </a:p>
          <a:p>
            <a:pPr algn="just"/>
            <a:endParaRPr lang="fr-FR" sz="1200" i="1" dirty="0">
              <a:latin typeface="Arial" panose="020B0604020202020204" pitchFamily="34" charset="0"/>
              <a:cs typeface="Arial" panose="020B0604020202020204" pitchFamily="34" charset="0"/>
            </a:endParaRPr>
          </a:p>
        </p:txBody>
      </p:sp>
      <p:sp>
        <p:nvSpPr>
          <p:cNvPr id="23" name="ZoneTexte 22"/>
          <p:cNvSpPr txBox="1"/>
          <p:nvPr/>
        </p:nvSpPr>
        <p:spPr>
          <a:xfrm>
            <a:off x="307975" y="4983153"/>
            <a:ext cx="6967802" cy="1569660"/>
          </a:xfrm>
          <a:prstGeom prst="rect">
            <a:avLst/>
          </a:prstGeom>
          <a:noFill/>
        </p:spPr>
        <p:txBody>
          <a:bodyPr wrap="square" rtlCol="0">
            <a:spAutoFit/>
          </a:bodyPr>
          <a:lstStyle/>
          <a:p>
            <a:pPr marL="171450" lvl="0" indent="-171450">
              <a:buFont typeface="Wingdings" panose="05000000000000000000" pitchFamily="2" charset="2"/>
              <a:buChar char="§"/>
            </a:pPr>
            <a:r>
              <a:rPr lang="fr-FR" sz="1200" dirty="0">
                <a:latin typeface="Arial" panose="020B0604020202020204" pitchFamily="34" charset="0"/>
                <a:cs typeface="Arial" panose="020B0604020202020204" pitchFamily="34" charset="0"/>
              </a:rPr>
              <a:t>Aptitude à </a:t>
            </a:r>
            <a:r>
              <a:rPr lang="fr-FR" sz="1200" b="1" dirty="0">
                <a:latin typeface="Arial" panose="020B0604020202020204" pitchFamily="34" charset="0"/>
                <a:cs typeface="Arial" panose="020B0604020202020204" pitchFamily="34" charset="0"/>
              </a:rPr>
              <a:t>être </a:t>
            </a:r>
            <a:r>
              <a:rPr lang="fr-FR" sz="1200" b="1" dirty="0" smtClean="0">
                <a:latin typeface="Arial" panose="020B0604020202020204" pitchFamily="34" charset="0"/>
                <a:cs typeface="Arial" panose="020B0604020202020204" pitchFamily="34" charset="0"/>
              </a:rPr>
              <a:t>autonome</a:t>
            </a:r>
            <a:endParaRPr lang="fr-FR" sz="1200" dirty="0">
              <a:latin typeface="Arial" panose="020B0604020202020204" pitchFamily="34" charset="0"/>
              <a:cs typeface="Arial" panose="020B0604020202020204" pitchFamily="34" charset="0"/>
            </a:endParaRPr>
          </a:p>
          <a:p>
            <a:pPr marL="171450" lvl="0" indent="-171450">
              <a:buFont typeface="Wingdings" panose="05000000000000000000" pitchFamily="2" charset="2"/>
              <a:buChar char="§"/>
            </a:pPr>
            <a:r>
              <a:rPr lang="fr-FR" sz="1200" dirty="0" smtClean="0">
                <a:latin typeface="Arial" panose="020B0604020202020204" pitchFamily="34" charset="0"/>
                <a:cs typeface="Arial" panose="020B0604020202020204" pitchFamily="34" charset="0"/>
              </a:rPr>
              <a:t>Pédagogie </a:t>
            </a:r>
            <a:r>
              <a:rPr lang="fr-FR" sz="1200" dirty="0">
                <a:latin typeface="Arial" panose="020B0604020202020204" pitchFamily="34" charset="0"/>
                <a:cs typeface="Arial" panose="020B0604020202020204" pitchFamily="34" charset="0"/>
              </a:rPr>
              <a:t>tournée vers le </a:t>
            </a:r>
            <a:r>
              <a:rPr lang="fr-FR" sz="1200" b="1" dirty="0">
                <a:latin typeface="Arial" panose="020B0604020202020204" pitchFamily="34" charset="0"/>
                <a:cs typeface="Arial" panose="020B0604020202020204" pitchFamily="34" charset="0"/>
              </a:rPr>
              <a:t>ressenti du </a:t>
            </a:r>
            <a:r>
              <a:rPr lang="fr-FR" sz="1200" b="1" dirty="0" smtClean="0">
                <a:latin typeface="Arial" panose="020B0604020202020204" pitchFamily="34" charset="0"/>
                <a:cs typeface="Arial" panose="020B0604020202020204" pitchFamily="34" charset="0"/>
              </a:rPr>
              <a:t>joueur.</a:t>
            </a:r>
          </a:p>
          <a:p>
            <a:pPr marL="171450" lvl="0" indent="-171450">
              <a:buFont typeface="Wingdings" panose="05000000000000000000" pitchFamily="2" charset="2"/>
              <a:buChar char="§"/>
            </a:pPr>
            <a:r>
              <a:rPr lang="fr-FR" sz="1200" dirty="0" smtClean="0">
                <a:latin typeface="Arial" panose="020B0604020202020204" pitchFamily="34" charset="0"/>
                <a:cs typeface="Arial" panose="020B0604020202020204" pitchFamily="34" charset="0"/>
              </a:rPr>
              <a:t>Pédagogie </a:t>
            </a:r>
            <a:r>
              <a:rPr lang="fr-FR" sz="1200" dirty="0">
                <a:latin typeface="Arial" panose="020B0604020202020204" pitchFamily="34" charset="0"/>
                <a:cs typeface="Arial" panose="020B0604020202020204" pitchFamily="34" charset="0"/>
              </a:rPr>
              <a:t>de </a:t>
            </a:r>
            <a:r>
              <a:rPr lang="fr-FR" sz="1200" b="1" dirty="0">
                <a:latin typeface="Arial" panose="020B0604020202020204" pitchFamily="34" charset="0"/>
                <a:cs typeface="Arial" panose="020B0604020202020204" pitchFamily="34" charset="0"/>
              </a:rPr>
              <a:t>l’expérimentation et du </a:t>
            </a:r>
            <a:r>
              <a:rPr lang="fr-FR" sz="1200" b="1" dirty="0" smtClean="0">
                <a:latin typeface="Arial" panose="020B0604020202020204" pitchFamily="34" charset="0"/>
                <a:cs typeface="Arial" panose="020B0604020202020204" pitchFamily="34" charset="0"/>
              </a:rPr>
              <a:t>non-jugement</a:t>
            </a:r>
            <a:r>
              <a:rPr lang="fr-FR" sz="1200" dirty="0" smtClean="0">
                <a:latin typeface="Arial" panose="020B0604020202020204" pitchFamily="34" charset="0"/>
                <a:cs typeface="Arial" panose="020B0604020202020204" pitchFamily="34" charset="0"/>
              </a:rPr>
              <a:t>.</a:t>
            </a:r>
          </a:p>
          <a:p>
            <a:pPr marL="171450" lvl="0" indent="-171450">
              <a:buFont typeface="Wingdings" panose="05000000000000000000" pitchFamily="2" charset="2"/>
              <a:buChar char="§"/>
            </a:pPr>
            <a:r>
              <a:rPr lang="fr-FR" sz="1200" dirty="0" smtClean="0">
                <a:latin typeface="Arial" panose="020B0604020202020204" pitchFamily="34" charset="0"/>
                <a:cs typeface="Arial" panose="020B0604020202020204" pitchFamily="34" charset="0"/>
              </a:rPr>
              <a:t>Capacité </a:t>
            </a:r>
            <a:r>
              <a:rPr lang="fr-FR" sz="1200" dirty="0">
                <a:latin typeface="Arial" panose="020B0604020202020204" pitchFamily="34" charset="0"/>
                <a:cs typeface="Arial" panose="020B0604020202020204" pitchFamily="34" charset="0"/>
              </a:rPr>
              <a:t>à </a:t>
            </a:r>
            <a:r>
              <a:rPr lang="fr-FR" sz="1200" b="1" dirty="0">
                <a:latin typeface="Arial" panose="020B0604020202020204" pitchFamily="34" charset="0"/>
                <a:cs typeface="Arial" panose="020B0604020202020204" pitchFamily="34" charset="0"/>
              </a:rPr>
              <a:t>se débriefer </a:t>
            </a:r>
            <a:r>
              <a:rPr lang="fr-FR" sz="1200" dirty="0">
                <a:latin typeface="Arial" panose="020B0604020202020204" pitchFamily="34" charset="0"/>
                <a:cs typeface="Arial" panose="020B0604020202020204" pitchFamily="34" charset="0"/>
              </a:rPr>
              <a:t>de façon claire et </a:t>
            </a:r>
            <a:r>
              <a:rPr lang="fr-FR" sz="1200" dirty="0" smtClean="0">
                <a:latin typeface="Arial" panose="020B0604020202020204" pitchFamily="34" charset="0"/>
                <a:cs typeface="Arial" panose="020B0604020202020204" pitchFamily="34" charset="0"/>
              </a:rPr>
              <a:t>précise.</a:t>
            </a:r>
          </a:p>
          <a:p>
            <a:pPr marL="171450" lvl="0" indent="-171450">
              <a:buFont typeface="Wingdings" panose="05000000000000000000" pitchFamily="2" charset="2"/>
              <a:buChar char="§"/>
            </a:pPr>
            <a:r>
              <a:rPr lang="fr-FR" sz="1200" dirty="0" smtClean="0">
                <a:latin typeface="Arial" panose="020B0604020202020204" pitchFamily="34" charset="0"/>
                <a:cs typeface="Arial" panose="020B0604020202020204" pitchFamily="34" charset="0"/>
              </a:rPr>
              <a:t>Développer </a:t>
            </a:r>
            <a:r>
              <a:rPr lang="fr-FR" sz="1200" dirty="0">
                <a:latin typeface="Arial" panose="020B0604020202020204" pitchFamily="34" charset="0"/>
                <a:cs typeface="Arial" panose="020B0604020202020204" pitchFamily="34" charset="0"/>
              </a:rPr>
              <a:t>l’</a:t>
            </a:r>
            <a:r>
              <a:rPr lang="fr-FR" sz="1200" b="1" dirty="0">
                <a:latin typeface="Arial" panose="020B0604020202020204" pitchFamily="34" charset="0"/>
                <a:cs typeface="Arial" panose="020B0604020202020204" pitchFamily="34" charset="0"/>
              </a:rPr>
              <a:t>objectivité (ultra sincérité avec </a:t>
            </a:r>
            <a:r>
              <a:rPr lang="fr-FR" sz="1200" b="1" dirty="0" smtClean="0">
                <a:latin typeface="Arial" panose="020B0604020202020204" pitchFamily="34" charset="0"/>
                <a:cs typeface="Arial" panose="020B0604020202020204" pitchFamily="34" charset="0"/>
              </a:rPr>
              <a:t>soi-même)</a:t>
            </a:r>
          </a:p>
          <a:p>
            <a:pPr marL="171450" lvl="0" indent="-171450">
              <a:buFont typeface="Wingdings" panose="05000000000000000000" pitchFamily="2" charset="2"/>
              <a:buChar char="§"/>
            </a:pPr>
            <a:r>
              <a:rPr lang="fr-FR" sz="1200" b="1" dirty="0" smtClean="0">
                <a:latin typeface="Arial" panose="020B0604020202020204" pitchFamily="34" charset="0"/>
                <a:cs typeface="Arial" panose="020B0604020202020204" pitchFamily="34" charset="0"/>
              </a:rPr>
              <a:t>Maîtrise </a:t>
            </a:r>
            <a:r>
              <a:rPr lang="fr-FR" sz="1200" b="1" dirty="0">
                <a:latin typeface="Arial" panose="020B0604020202020204" pitchFamily="34" charset="0"/>
                <a:cs typeface="Arial" panose="020B0604020202020204" pitchFamily="34" charset="0"/>
              </a:rPr>
              <a:t>les règles </a:t>
            </a:r>
            <a:r>
              <a:rPr lang="fr-FR" sz="1200" dirty="0">
                <a:latin typeface="Arial" panose="020B0604020202020204" pitchFamily="34" charset="0"/>
                <a:cs typeface="Arial" panose="020B0604020202020204" pitchFamily="34" charset="0"/>
              </a:rPr>
              <a:t>du jeu de </a:t>
            </a:r>
            <a:r>
              <a:rPr lang="fr-FR" sz="1200" dirty="0" smtClean="0">
                <a:latin typeface="Arial" panose="020B0604020202020204" pitchFamily="34" charset="0"/>
                <a:cs typeface="Arial" panose="020B0604020202020204" pitchFamily="34" charset="0"/>
              </a:rPr>
              <a:t>golf</a:t>
            </a:r>
          </a:p>
          <a:p>
            <a:pPr marL="171450" lvl="0" indent="-171450">
              <a:buFont typeface="Wingdings" panose="05000000000000000000" pitchFamily="2" charset="2"/>
              <a:buChar char="§"/>
            </a:pPr>
            <a:r>
              <a:rPr lang="fr-FR" sz="1200" b="1" dirty="0" smtClean="0">
                <a:latin typeface="Arial" panose="020B0604020202020204" pitchFamily="34" charset="0"/>
                <a:cs typeface="Arial" panose="020B0604020202020204" pitchFamily="34" charset="0"/>
              </a:rPr>
              <a:t>S’amuser </a:t>
            </a:r>
            <a:r>
              <a:rPr lang="fr-FR" sz="1200" dirty="0">
                <a:latin typeface="Arial" panose="020B0604020202020204" pitchFamily="34" charset="0"/>
                <a:cs typeface="Arial" panose="020B0604020202020204" pitchFamily="34" charset="0"/>
              </a:rPr>
              <a:t>en jouant au golf </a:t>
            </a:r>
          </a:p>
          <a:p>
            <a:pPr algn="just"/>
            <a:endParaRPr lang="fr-FR" sz="1200" i="1" dirty="0">
              <a:latin typeface="Arial" panose="020B0604020202020204" pitchFamily="34" charset="0"/>
              <a:cs typeface="Arial" panose="020B0604020202020204" pitchFamily="34" charset="0"/>
            </a:endParaRPr>
          </a:p>
        </p:txBody>
      </p:sp>
      <p:sp>
        <p:nvSpPr>
          <p:cNvPr id="24" name="ZoneTexte 23"/>
          <p:cNvSpPr txBox="1"/>
          <p:nvPr/>
        </p:nvSpPr>
        <p:spPr>
          <a:xfrm>
            <a:off x="307975" y="7064127"/>
            <a:ext cx="6967802" cy="1384995"/>
          </a:xfrm>
          <a:prstGeom prst="rect">
            <a:avLst/>
          </a:prstGeom>
          <a:noFill/>
        </p:spPr>
        <p:txBody>
          <a:bodyPr wrap="square" rtlCol="0">
            <a:spAutoFit/>
          </a:bodyPr>
          <a:lstStyle/>
          <a:p>
            <a:pPr marL="171450" lvl="0" indent="-171450">
              <a:buFont typeface="Wingdings" panose="05000000000000000000" pitchFamily="2" charset="2"/>
              <a:buChar char="§"/>
            </a:pPr>
            <a:r>
              <a:rPr lang="fr-FR" sz="1200" b="1" dirty="0">
                <a:latin typeface="Arial" panose="020B0604020202020204" pitchFamily="34" charset="0"/>
                <a:cs typeface="Arial" panose="020B0604020202020204" pitchFamily="34" charset="0"/>
              </a:rPr>
              <a:t>Instaurer un groupe compétition </a:t>
            </a:r>
            <a:r>
              <a:rPr lang="fr-FR" sz="1200" dirty="0">
                <a:latin typeface="Arial" panose="020B0604020202020204" pitchFamily="34" charset="0"/>
                <a:cs typeface="Arial" panose="020B0604020202020204" pitchFamily="34" charset="0"/>
              </a:rPr>
              <a:t>8 </a:t>
            </a:r>
            <a:r>
              <a:rPr lang="fr-FR" sz="1200" dirty="0" smtClean="0">
                <a:latin typeface="Arial" panose="020B0604020202020204" pitchFamily="34" charset="0"/>
                <a:cs typeface="Arial" panose="020B0604020202020204" pitchFamily="34" charset="0"/>
              </a:rPr>
              <a:t>enfants</a:t>
            </a:r>
          </a:p>
          <a:p>
            <a:pPr marL="171450" lvl="0" indent="-171450">
              <a:buFont typeface="Wingdings" panose="05000000000000000000" pitchFamily="2" charset="2"/>
              <a:buChar char="§"/>
            </a:pPr>
            <a:r>
              <a:rPr lang="fr-FR" sz="1200" b="1" dirty="0" smtClean="0">
                <a:latin typeface="Arial" panose="020B0604020202020204" pitchFamily="34" charset="0"/>
                <a:cs typeface="Arial" panose="020B0604020202020204" pitchFamily="34" charset="0"/>
              </a:rPr>
              <a:t>Jouer </a:t>
            </a:r>
            <a:r>
              <a:rPr lang="fr-FR" sz="1200" b="1" dirty="0">
                <a:latin typeface="Arial" panose="020B0604020202020204" pitchFamily="34" charset="0"/>
                <a:cs typeface="Arial" panose="020B0604020202020204" pitchFamily="34" charset="0"/>
              </a:rPr>
              <a:t>au moins 3 rencontres </a:t>
            </a:r>
            <a:r>
              <a:rPr lang="fr-FR" sz="1200" dirty="0">
                <a:latin typeface="Arial" panose="020B0604020202020204" pitchFamily="34" charset="0"/>
                <a:cs typeface="Arial" panose="020B0604020202020204" pitchFamily="34" charset="0"/>
              </a:rPr>
              <a:t>interclub dans l’année en </a:t>
            </a:r>
            <a:r>
              <a:rPr lang="fr-FR" sz="1200" dirty="0" smtClean="0">
                <a:latin typeface="Arial" panose="020B0604020202020204" pitchFamily="34" charset="0"/>
                <a:cs typeface="Arial" panose="020B0604020202020204" pitchFamily="34" charset="0"/>
              </a:rPr>
              <a:t>amical</a:t>
            </a:r>
          </a:p>
          <a:p>
            <a:pPr marL="171450" lvl="0" indent="-171450">
              <a:buFont typeface="Wingdings" panose="05000000000000000000" pitchFamily="2" charset="2"/>
              <a:buChar char="§"/>
            </a:pPr>
            <a:r>
              <a:rPr lang="fr-FR" sz="1200" b="1" dirty="0" smtClean="0">
                <a:latin typeface="Arial" panose="020B0604020202020204" pitchFamily="34" charset="0"/>
                <a:cs typeface="Arial" panose="020B0604020202020204" pitchFamily="34" charset="0"/>
              </a:rPr>
              <a:t>Présenter </a:t>
            </a:r>
            <a:r>
              <a:rPr lang="fr-FR" sz="1200" b="1" dirty="0">
                <a:latin typeface="Arial" panose="020B0604020202020204" pitchFamily="34" charset="0"/>
                <a:cs typeface="Arial" panose="020B0604020202020204" pitchFamily="34" charset="0"/>
              </a:rPr>
              <a:t>des enfants à potentiel </a:t>
            </a:r>
            <a:r>
              <a:rPr lang="fr-FR" sz="1200" dirty="0">
                <a:latin typeface="Arial" panose="020B0604020202020204" pitchFamily="34" charset="0"/>
                <a:cs typeface="Arial" panose="020B0604020202020204" pitchFamily="34" charset="0"/>
              </a:rPr>
              <a:t>aux regroupements et compétition de </a:t>
            </a:r>
            <a:r>
              <a:rPr lang="fr-FR" sz="1200" dirty="0" smtClean="0">
                <a:latin typeface="Arial" panose="020B0604020202020204" pitchFamily="34" charset="0"/>
                <a:cs typeface="Arial" panose="020B0604020202020204" pitchFamily="34" charset="0"/>
              </a:rPr>
              <a:t>ligue</a:t>
            </a:r>
          </a:p>
          <a:p>
            <a:pPr marL="171450" lvl="0" indent="-171450">
              <a:buFont typeface="Wingdings" panose="05000000000000000000" pitchFamily="2" charset="2"/>
              <a:buChar char="§"/>
            </a:pPr>
            <a:r>
              <a:rPr lang="fr-FR" sz="1200" b="1" dirty="0" smtClean="0">
                <a:latin typeface="Arial" panose="020B0604020202020204" pitchFamily="34" charset="0"/>
                <a:cs typeface="Arial" panose="020B0604020202020204" pitchFamily="34" charset="0"/>
              </a:rPr>
              <a:t>Présenter </a:t>
            </a:r>
            <a:r>
              <a:rPr lang="fr-FR" sz="1200" b="1" dirty="0">
                <a:latin typeface="Arial" panose="020B0604020202020204" pitchFamily="34" charset="0"/>
                <a:cs typeface="Arial" panose="020B0604020202020204" pitchFamily="34" charset="0"/>
              </a:rPr>
              <a:t>3 enfants aux « mérites des championnats de France </a:t>
            </a:r>
            <a:r>
              <a:rPr lang="fr-FR" sz="1200" b="1" dirty="0" smtClean="0">
                <a:latin typeface="Arial" panose="020B0604020202020204" pitchFamily="34" charset="0"/>
                <a:cs typeface="Arial" panose="020B0604020202020204" pitchFamily="34" charset="0"/>
              </a:rPr>
              <a:t>»</a:t>
            </a:r>
          </a:p>
          <a:p>
            <a:pPr marL="171450" lvl="0" indent="-171450">
              <a:buFont typeface="Wingdings" panose="05000000000000000000" pitchFamily="2" charset="2"/>
              <a:buChar char="§"/>
            </a:pPr>
            <a:r>
              <a:rPr lang="fr-FR" sz="1200" b="1" dirty="0" smtClean="0">
                <a:latin typeface="Arial" panose="020B0604020202020204" pitchFamily="34" charset="0"/>
                <a:cs typeface="Arial" panose="020B0604020202020204" pitchFamily="34" charset="0"/>
              </a:rPr>
              <a:t>Créer une équipe u12</a:t>
            </a:r>
          </a:p>
          <a:p>
            <a:pPr marL="171450" lvl="0" indent="-171450">
              <a:buFont typeface="Wingdings" panose="05000000000000000000" pitchFamily="2" charset="2"/>
              <a:buChar char="§"/>
            </a:pPr>
            <a:r>
              <a:rPr lang="fr-FR" sz="1200" b="1" dirty="0" smtClean="0">
                <a:latin typeface="Arial" panose="020B0604020202020204" pitchFamily="34" charset="0"/>
                <a:cs typeface="Arial" panose="020B0604020202020204" pitchFamily="34" charset="0"/>
              </a:rPr>
              <a:t>Créer une équipe u16</a:t>
            </a:r>
            <a:endParaRPr lang="fr-FR" sz="1200" b="1" dirty="0">
              <a:latin typeface="Arial" panose="020B0604020202020204" pitchFamily="34" charset="0"/>
              <a:cs typeface="Arial" panose="020B0604020202020204" pitchFamily="34" charset="0"/>
            </a:endParaRPr>
          </a:p>
          <a:p>
            <a:pPr algn="just"/>
            <a:endParaRPr lang="fr-FR" sz="1200" i="1" dirty="0">
              <a:latin typeface="Arial" panose="020B0604020202020204" pitchFamily="34" charset="0"/>
              <a:cs typeface="Arial" panose="020B0604020202020204" pitchFamily="34" charset="0"/>
            </a:endParaRPr>
          </a:p>
        </p:txBody>
      </p:sp>
      <p:pic>
        <p:nvPicPr>
          <p:cNvPr id="2050" name="Picture 2" descr="C:\Users\quetigny\Downloads\wetransfer-6da8da\P_20180512_111003_vHDR_Au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751697"/>
            <a:ext cx="2900476" cy="163214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quetigny\Downloads\wetransfer-6da8da\P_20180512_111728_vHDR_Au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367" y="8751697"/>
            <a:ext cx="2900478" cy="16321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quetigny\Downloads\wetransfer-6da8da\P_20180512_111901_vHDR_Aut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697" t="27754" r="32967" b="1"/>
          <a:stretch/>
        </p:blipFill>
        <p:spPr bwMode="auto">
          <a:xfrm>
            <a:off x="2900476" y="8751697"/>
            <a:ext cx="1498891" cy="1632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51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575" y="143228"/>
            <a:ext cx="7073388" cy="800219"/>
          </a:xfrm>
          <a:prstGeom prst="rect">
            <a:avLst/>
          </a:prstGeom>
          <a:noFill/>
        </p:spPr>
        <p:txBody>
          <a:bodyPr wrap="square" rtlCol="0">
            <a:spAutoFit/>
          </a:bodyPr>
          <a:lstStyle/>
          <a:p>
            <a:r>
              <a:rPr lang="fr-FR" sz="2300" dirty="0">
                <a:latin typeface="Arial" panose="020B0604020202020204" pitchFamily="34" charset="0"/>
                <a:cs typeface="Arial" panose="020B0604020202020204" pitchFamily="34" charset="0"/>
              </a:rPr>
              <a:t>É</a:t>
            </a:r>
            <a:r>
              <a:rPr lang="fr-FR" sz="2300" dirty="0" smtClean="0">
                <a:latin typeface="Arial" panose="020B0604020202020204" pitchFamily="34" charset="0"/>
                <a:cs typeface="Arial" panose="020B0604020202020204" pitchFamily="34" charset="0"/>
              </a:rPr>
              <a:t>COLE DE GOLF BLUEGREEN</a:t>
            </a:r>
            <a:r>
              <a:rPr lang="fr-FR" sz="2300" dirty="0" smtClean="0">
                <a:solidFill>
                  <a:srgbClr val="7030A0"/>
                </a:solidFill>
                <a:latin typeface="Arial" panose="020B0604020202020204" pitchFamily="34" charset="0"/>
                <a:cs typeface="Arial" panose="020B0604020202020204" pitchFamily="34" charset="0"/>
              </a:rPr>
              <a:t> </a:t>
            </a:r>
            <a:r>
              <a:rPr lang="fr-FR" sz="2300" dirty="0" smtClean="0">
                <a:latin typeface="Arial" panose="020B0604020202020204" pitchFamily="34" charset="0"/>
                <a:cs typeface="Arial" panose="020B0604020202020204" pitchFamily="34" charset="0"/>
              </a:rPr>
              <a:t>QUETIGNY</a:t>
            </a:r>
          </a:p>
          <a:p>
            <a:r>
              <a:rPr lang="fr-FR" sz="2300" dirty="0" smtClean="0">
                <a:solidFill>
                  <a:srgbClr val="00B0F0"/>
                </a:solidFill>
                <a:latin typeface="Arial" panose="020B0604020202020204" pitchFamily="34" charset="0"/>
                <a:cs typeface="Arial" panose="020B0604020202020204" pitchFamily="34" charset="0"/>
              </a:rPr>
              <a:t>S’AMÉLIORER</a:t>
            </a:r>
          </a:p>
        </p:txBody>
      </p:sp>
      <p:sp>
        <p:nvSpPr>
          <p:cNvPr id="27" name="Rectangle à coins arrondis 26"/>
          <p:cNvSpPr/>
          <p:nvPr/>
        </p:nvSpPr>
        <p:spPr>
          <a:xfrm>
            <a:off x="155575" y="1087669"/>
            <a:ext cx="6931766" cy="43204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255125"/>
                </a:solidFill>
                <a:latin typeface="Century Gothic" panose="020B0502020202020204" pitchFamily="34" charset="0"/>
              </a:rPr>
              <a:t>STAGES DE GOLF BLUE GREEN JUNIOR</a:t>
            </a:r>
            <a:endParaRPr lang="fr-FR" b="1" dirty="0">
              <a:solidFill>
                <a:srgbClr val="255125"/>
              </a:solidFill>
              <a:latin typeface="Century Gothic" panose="020B0502020202020204" pitchFamily="34" charset="0"/>
            </a:endParaRPr>
          </a:p>
        </p:txBody>
      </p:sp>
      <p:sp>
        <p:nvSpPr>
          <p:cNvPr id="30" name="ZoneTexte 29"/>
          <p:cNvSpPr txBox="1"/>
          <p:nvPr/>
        </p:nvSpPr>
        <p:spPr>
          <a:xfrm>
            <a:off x="85261" y="1735535"/>
            <a:ext cx="7038116" cy="1892826"/>
          </a:xfrm>
          <a:prstGeom prst="rect">
            <a:avLst/>
          </a:prstGeom>
          <a:solidFill>
            <a:srgbClr val="FFFF00"/>
          </a:solidFill>
        </p:spPr>
        <p:txBody>
          <a:bodyPr wrap="square" rtlCol="0">
            <a:spAutoFit/>
          </a:bodyPr>
          <a:lstStyle/>
          <a:p>
            <a:pPr algn="ctr"/>
            <a:r>
              <a:rPr lang="fr-FR" sz="1200" dirty="0" smtClean="0">
                <a:latin typeface="Arial" panose="020B0604020202020204" pitchFamily="34" charset="0"/>
                <a:cs typeface="Arial" panose="020B0604020202020204" pitchFamily="34" charset="0"/>
              </a:rPr>
              <a:t>Le programme de stage est conçu pour les jeunes âgés de 7 à 18 ans, s’adaptant à tous les niveaux (du joueur débutant au joueur école de golf jusqu’au joueur de compétition). Les enseignants vont évaluer les jeunes à travers différents ateliers puis établir un programme adapté.</a:t>
            </a:r>
          </a:p>
          <a:p>
            <a:pPr algn="ctr"/>
            <a:endParaRPr lang="fr-FR" sz="500" dirty="0" smtClean="0">
              <a:latin typeface="Arial" panose="020B0604020202020204" pitchFamily="34" charset="0"/>
              <a:cs typeface="Arial" panose="020B0604020202020204" pitchFamily="34" charset="0"/>
            </a:endParaRPr>
          </a:p>
          <a:p>
            <a:pPr algn="ctr"/>
            <a:endParaRPr lang="fr-FR" sz="500" dirty="0" smtClean="0">
              <a:latin typeface="Arial" panose="020B0604020202020204" pitchFamily="34" charset="0"/>
              <a:cs typeface="Arial" panose="020B0604020202020204" pitchFamily="34" charset="0"/>
            </a:endParaRPr>
          </a:p>
          <a:p>
            <a:pPr algn="ctr"/>
            <a:endParaRPr lang="fr-FR" sz="1200" b="1" dirty="0" smtClean="0">
              <a:solidFill>
                <a:srgbClr val="00B0F0"/>
              </a:solidFill>
              <a:latin typeface="Arial" panose="020B0604020202020204" pitchFamily="34" charset="0"/>
              <a:cs typeface="Arial" panose="020B0604020202020204" pitchFamily="34" charset="0"/>
            </a:endParaRPr>
          </a:p>
          <a:p>
            <a:pPr algn="ctr"/>
            <a:r>
              <a:rPr lang="fr-FR" b="1" dirty="0" smtClean="0">
                <a:solidFill>
                  <a:srgbClr val="00B0F0"/>
                </a:solidFill>
                <a:latin typeface="Arial" panose="020B0604020202020204" pitchFamily="34" charset="0"/>
                <a:cs typeface="Arial" panose="020B0604020202020204" pitchFamily="34" charset="0"/>
              </a:rPr>
              <a:t>STAGE VACANCES BLUEGREEN QUETIGNY – à partir de 129 €</a:t>
            </a:r>
          </a:p>
          <a:p>
            <a:pPr algn="ctr"/>
            <a:r>
              <a:rPr lang="fr-FR" sz="1200" b="1" dirty="0">
                <a:latin typeface="Arial" panose="020B0604020202020204" pitchFamily="34" charset="0"/>
                <a:cs typeface="Arial" panose="020B0604020202020204" pitchFamily="34" charset="0"/>
              </a:rPr>
              <a:t/>
            </a:r>
            <a:br>
              <a:rPr lang="fr-FR" sz="1200" b="1" dirty="0">
                <a:latin typeface="Arial" panose="020B0604020202020204" pitchFamily="34" charset="0"/>
                <a:cs typeface="Arial" panose="020B0604020202020204" pitchFamily="34" charset="0"/>
              </a:rPr>
            </a:br>
            <a:r>
              <a:rPr lang="fr-FR" sz="1200" b="1" dirty="0" smtClean="0">
                <a:latin typeface="Arial" panose="020B0604020202020204" pitchFamily="34" charset="0"/>
                <a:cs typeface="Arial" panose="020B0604020202020204" pitchFamily="34" charset="0"/>
              </a:rPr>
              <a:t>PENDANT LES VACANCES SCOLAIRES, DES STAGES VOUS SONT PROPOSES</a:t>
            </a:r>
          </a:p>
          <a:p>
            <a:pPr algn="ctr"/>
            <a:r>
              <a:rPr lang="fr-FR" sz="1200" b="1" dirty="0" smtClean="0">
                <a:solidFill>
                  <a:srgbClr val="00B0F0"/>
                </a:solidFill>
                <a:latin typeface="Arial" panose="020B0604020202020204" pitchFamily="34" charset="0"/>
                <a:cs typeface="Arial" panose="020B0604020202020204" pitchFamily="34" charset="0"/>
              </a:rPr>
              <a:t>(dates disponibles à l’accueil de votre golf) </a:t>
            </a:r>
          </a:p>
          <a:p>
            <a:pPr algn="just"/>
            <a:endParaRPr lang="fr-FR" sz="500" b="1" dirty="0" smtClean="0">
              <a:solidFill>
                <a:srgbClr val="255125"/>
              </a:solidFill>
              <a:latin typeface="Arial" panose="020B0604020202020204" pitchFamily="34" charset="0"/>
              <a:cs typeface="Arial" panose="020B0604020202020204" pitchFamily="34" charset="0"/>
            </a:endParaRPr>
          </a:p>
        </p:txBody>
      </p:sp>
      <p:sp>
        <p:nvSpPr>
          <p:cNvPr id="2" name="AutoShape 2" descr="Résultat de recherche d'images pour &quot;étoil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Résultat de recherche d'images pour &quot;étoil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Rectangle à coins arrondis 30"/>
          <p:cNvSpPr/>
          <p:nvPr/>
        </p:nvSpPr>
        <p:spPr>
          <a:xfrm>
            <a:off x="155575" y="7496175"/>
            <a:ext cx="6985420" cy="43204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255125"/>
                </a:solidFill>
                <a:latin typeface="Century Gothic" panose="020B0502020202020204" pitchFamily="34" charset="0"/>
              </a:rPr>
              <a:t>MATÉRIEL DE GOLF JUNIOR </a:t>
            </a:r>
            <a:endParaRPr lang="fr-FR" b="1" dirty="0">
              <a:solidFill>
                <a:srgbClr val="255125"/>
              </a:solidFill>
              <a:latin typeface="Century Gothic" panose="020B0502020202020204" pitchFamily="34" charset="0"/>
            </a:endParaRPr>
          </a:p>
        </p:txBody>
      </p:sp>
      <p:sp>
        <p:nvSpPr>
          <p:cNvPr id="32" name="ZoneTexte 31"/>
          <p:cNvSpPr txBox="1"/>
          <p:nvPr/>
        </p:nvSpPr>
        <p:spPr>
          <a:xfrm>
            <a:off x="113615" y="8003439"/>
            <a:ext cx="5591966" cy="2308324"/>
          </a:xfrm>
          <a:prstGeom prst="rect">
            <a:avLst/>
          </a:prstGeom>
          <a:noFill/>
        </p:spPr>
        <p:txBody>
          <a:bodyPr wrap="square" rtlCol="0">
            <a:spAutoFit/>
          </a:bodyPr>
          <a:lstStyle/>
          <a:p>
            <a:pPr algn="just"/>
            <a:r>
              <a:rPr lang="fr-FR" sz="1200" dirty="0" smtClean="0">
                <a:latin typeface="Arial" panose="020B0604020202020204" pitchFamily="34" charset="0"/>
                <a:cs typeface="Arial" panose="020B0604020202020204" pitchFamily="34" charset="0"/>
              </a:rPr>
              <a:t>Dans le cadre des premiers cours de l’école de golf nous pouvons prêter des clubs à votre enfant.</a:t>
            </a:r>
          </a:p>
          <a:p>
            <a:pPr algn="just"/>
            <a:r>
              <a:rPr lang="fr-FR" sz="1200" dirty="0" smtClean="0">
                <a:latin typeface="Arial" panose="020B0604020202020204" pitchFamily="34" charset="0"/>
                <a:cs typeface="Arial" panose="020B0604020202020204" pitchFamily="34" charset="0"/>
              </a:rPr>
              <a:t>Vous aurez l’occasion d’équiper votre enfant progressivement avec un fer et un putter, puis un sac suivit d’un autre fer, d’un bois etc…</a:t>
            </a:r>
          </a:p>
          <a:p>
            <a:pPr algn="just"/>
            <a:endParaRPr lang="fr-FR" sz="1200" dirty="0" smtClean="0">
              <a:latin typeface="Arial" panose="020B0604020202020204" pitchFamily="34" charset="0"/>
              <a:cs typeface="Arial" panose="020B0604020202020204" pitchFamily="34" charset="0"/>
            </a:endParaRPr>
          </a:p>
          <a:p>
            <a:pPr algn="just"/>
            <a:r>
              <a:rPr lang="fr-FR" sz="1200" dirty="0" smtClean="0">
                <a:latin typeface="Arial" panose="020B0604020202020204" pitchFamily="34" charset="0"/>
                <a:cs typeface="Arial" panose="020B0604020202020204" pitchFamily="34" charset="0"/>
              </a:rPr>
              <a:t>Nous avons la chance d’avoir plusieurs fournisseurs qui ont développés une gamme de club junior à des tarifs très avantageux dans le cadre de l’Ecole de Golf.</a:t>
            </a:r>
          </a:p>
          <a:p>
            <a:pPr algn="just"/>
            <a:endParaRPr lang="fr-FR" sz="1600" dirty="0">
              <a:latin typeface="Arial" panose="020B0604020202020204" pitchFamily="34" charset="0"/>
              <a:cs typeface="Arial" panose="020B0604020202020204" pitchFamily="34" charset="0"/>
            </a:endParaRPr>
          </a:p>
          <a:p>
            <a:pPr algn="just"/>
            <a:r>
              <a:rPr lang="fr-FR" sz="1600" b="1" dirty="0">
                <a:solidFill>
                  <a:srgbClr val="00B0F0"/>
                </a:solidFill>
                <a:latin typeface="Arial" panose="020B0604020202020204" pitchFamily="34" charset="0"/>
                <a:cs typeface="Arial" panose="020B0604020202020204" pitchFamily="34" charset="0"/>
              </a:rPr>
              <a:t>R</a:t>
            </a:r>
            <a:r>
              <a:rPr lang="fr-FR" sz="1600" b="1" dirty="0" smtClean="0">
                <a:solidFill>
                  <a:srgbClr val="00B0F0"/>
                </a:solidFill>
                <a:latin typeface="Arial" panose="020B0604020202020204" pitchFamily="34" charset="0"/>
                <a:cs typeface="Arial" panose="020B0604020202020204" pitchFamily="34" charset="0"/>
              </a:rPr>
              <a:t>éduction de 10% pour l’achat d’un kit dans le cadre de l’Ecole de Golf.</a:t>
            </a:r>
            <a:endParaRPr lang="fr-FR" sz="1600" b="1" strike="sngStrike" dirty="0">
              <a:solidFill>
                <a:srgbClr val="00B0F0"/>
              </a:solidFill>
              <a:latin typeface="Arial" panose="020B0604020202020204" pitchFamily="34" charset="0"/>
              <a:cs typeface="Arial" panose="020B0604020202020204" pitchFamily="34" charset="0"/>
            </a:endParaRPr>
          </a:p>
        </p:txBody>
      </p:sp>
      <p:pic>
        <p:nvPicPr>
          <p:cNvPr id="2050" name="Picture 2" descr="Résultat de recherche d'images pour &quot;blue sport junior golf&quo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84" r="24121"/>
          <a:stretch/>
        </p:blipFill>
        <p:spPr bwMode="auto">
          <a:xfrm>
            <a:off x="5900137" y="7985455"/>
            <a:ext cx="1171791" cy="2031000"/>
          </a:xfrm>
          <a:prstGeom prst="rect">
            <a:avLst/>
          </a:prstGeom>
          <a:noFill/>
          <a:extLst>
            <a:ext uri="{909E8E84-426E-40DD-AFC4-6F175D3DCCD1}">
              <a14:hiddenFill xmlns:a14="http://schemas.microsoft.com/office/drawing/2010/main">
                <a:solidFill>
                  <a:srgbClr val="FFFFFF"/>
                </a:solidFill>
              </a14:hiddenFill>
            </a:ext>
          </a:extLst>
        </p:spPr>
      </p:pic>
      <p:sp>
        <p:nvSpPr>
          <p:cNvPr id="17" name="Organigramme : Connecteur 16"/>
          <p:cNvSpPr/>
          <p:nvPr/>
        </p:nvSpPr>
        <p:spPr>
          <a:xfrm>
            <a:off x="6547313" y="160337"/>
            <a:ext cx="576064" cy="57585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rgbClr val="00B0F0"/>
                </a:solidFill>
              </a:rPr>
              <a:t>6</a:t>
            </a:r>
            <a:endParaRPr lang="fr-FR" sz="2800" dirty="0">
              <a:solidFill>
                <a:srgbClr val="00B0F0"/>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8285" y="5478638"/>
            <a:ext cx="3423722" cy="1926580"/>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602" y="5482048"/>
            <a:ext cx="3417665" cy="1923170"/>
          </a:xfrm>
          <a:prstGeom prst="rect">
            <a:avLst/>
          </a:prstGeom>
        </p:spPr>
      </p:pic>
      <p:pic>
        <p:nvPicPr>
          <p:cNvPr id="16" name="Image 15" descr="https://quetigny.bluegreen.com/userfiles/websites/general/stage%20vacances.png"/>
          <p:cNvPicPr/>
          <p:nvPr/>
        </p:nvPicPr>
        <p:blipFill>
          <a:blip r:embed="rId5"/>
          <a:srcRect/>
          <a:stretch>
            <a:fillRect/>
          </a:stretch>
        </p:blipFill>
        <p:spPr>
          <a:xfrm>
            <a:off x="2601082" y="4039792"/>
            <a:ext cx="1884370" cy="1656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3267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117693" y="6496141"/>
            <a:ext cx="6910792" cy="43204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255125"/>
                </a:solidFill>
                <a:latin typeface="Century Gothic" panose="020B0502020202020204" pitchFamily="34" charset="0"/>
              </a:rPr>
              <a:t>TOUT SAVOIR SUR L’ÉCOLE DE GOLF DE VOTRE ENFANT</a:t>
            </a:r>
            <a:endParaRPr lang="fr-FR" b="1" dirty="0">
              <a:solidFill>
                <a:srgbClr val="255125"/>
              </a:solidFill>
              <a:latin typeface="Century Gothic" panose="020B0502020202020204" pitchFamily="34" charset="0"/>
            </a:endParaRPr>
          </a:p>
        </p:txBody>
      </p:sp>
      <p:pic>
        <p:nvPicPr>
          <p:cNvPr id="9" name="Picture 4" descr="Résultat de recherche d'images pour &quot;MAILING&quo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23222" y1="25523" x2="35094" y2="30178"/>
                        <a14:foregroundMark x1="19247" y1="24425" x2="22856" y2="37762"/>
                      </a14:backgroundRemoval>
                    </a14:imgEffect>
                  </a14:imgLayer>
                </a14:imgProps>
              </a:ext>
              <a:ext uri="{28A0092B-C50C-407E-A947-70E740481C1C}">
                <a14:useLocalDpi xmlns:a14="http://schemas.microsoft.com/office/drawing/2010/main" val="0"/>
              </a:ext>
            </a:extLst>
          </a:blip>
          <a:srcRect/>
          <a:stretch>
            <a:fillRect/>
          </a:stretch>
        </p:blipFill>
        <p:spPr bwMode="auto">
          <a:xfrm>
            <a:off x="2801361" y="6992119"/>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173029" y="143228"/>
            <a:ext cx="7055934" cy="800219"/>
          </a:xfrm>
          <a:prstGeom prst="rect">
            <a:avLst/>
          </a:prstGeom>
          <a:noFill/>
        </p:spPr>
        <p:txBody>
          <a:bodyPr wrap="square" rtlCol="0">
            <a:spAutoFit/>
          </a:bodyPr>
          <a:lstStyle/>
          <a:p>
            <a:r>
              <a:rPr lang="fr-FR" sz="2300" dirty="0">
                <a:latin typeface="Arial" panose="020B0604020202020204" pitchFamily="34" charset="0"/>
                <a:cs typeface="Arial" panose="020B0604020202020204" pitchFamily="34" charset="0"/>
              </a:rPr>
              <a:t>É</a:t>
            </a:r>
            <a:r>
              <a:rPr lang="fr-FR" sz="2300" dirty="0" smtClean="0">
                <a:latin typeface="Arial" panose="020B0604020202020204" pitchFamily="34" charset="0"/>
                <a:cs typeface="Arial" panose="020B0604020202020204" pitchFamily="34" charset="0"/>
              </a:rPr>
              <a:t>COLE DE GOLF BLUEGREEN</a:t>
            </a:r>
            <a:r>
              <a:rPr lang="fr-FR" sz="2300" dirty="0" smtClean="0">
                <a:solidFill>
                  <a:srgbClr val="7030A0"/>
                </a:solidFill>
                <a:latin typeface="Arial" panose="020B0604020202020204" pitchFamily="34" charset="0"/>
                <a:cs typeface="Arial" panose="020B0604020202020204" pitchFamily="34" charset="0"/>
              </a:rPr>
              <a:t> </a:t>
            </a:r>
            <a:r>
              <a:rPr lang="fr-FR" sz="2300" dirty="0" smtClean="0">
                <a:latin typeface="Arial" panose="020B0604020202020204" pitchFamily="34" charset="0"/>
                <a:cs typeface="Arial" panose="020B0604020202020204" pitchFamily="34" charset="0"/>
              </a:rPr>
              <a:t>QUETIGNY</a:t>
            </a:r>
          </a:p>
          <a:p>
            <a:r>
              <a:rPr lang="fr-FR" sz="2300" dirty="0" smtClean="0">
                <a:solidFill>
                  <a:srgbClr val="00B0F0"/>
                </a:solidFill>
                <a:latin typeface="Arial" panose="020B0604020202020204" pitchFamily="34" charset="0"/>
                <a:cs typeface="Arial" panose="020B0604020202020204" pitchFamily="34" charset="0"/>
              </a:rPr>
              <a:t>Fêtes &amp; Communication</a:t>
            </a:r>
          </a:p>
        </p:txBody>
      </p:sp>
      <p:sp>
        <p:nvSpPr>
          <p:cNvPr id="18" name="Rectangle à coins arrondis 17"/>
          <p:cNvSpPr/>
          <p:nvPr/>
        </p:nvSpPr>
        <p:spPr>
          <a:xfrm>
            <a:off x="173029" y="1087463"/>
            <a:ext cx="6910792" cy="43204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rgbClr val="255125"/>
                </a:solidFill>
                <a:latin typeface="Century Gothic" panose="020B0502020202020204" pitchFamily="34" charset="0"/>
              </a:rPr>
              <a:t>FÊTER SON ANNIVERSAIRE AU CLUB</a:t>
            </a:r>
            <a:endParaRPr lang="fr-FR" b="1" dirty="0">
              <a:solidFill>
                <a:srgbClr val="255125"/>
              </a:solidFill>
              <a:latin typeface="Century Gothic" panose="020B0502020202020204" pitchFamily="34" charset="0"/>
            </a:endParaRPr>
          </a:p>
        </p:txBody>
      </p:sp>
      <p:sp>
        <p:nvSpPr>
          <p:cNvPr id="19" name="ZoneTexte 18"/>
          <p:cNvSpPr txBox="1"/>
          <p:nvPr/>
        </p:nvSpPr>
        <p:spPr>
          <a:xfrm>
            <a:off x="173029" y="1602974"/>
            <a:ext cx="6950348" cy="2862322"/>
          </a:xfrm>
          <a:prstGeom prst="rect">
            <a:avLst/>
          </a:prstGeom>
          <a:noFill/>
        </p:spPr>
        <p:txBody>
          <a:bodyPr wrap="square" rtlCol="0">
            <a:spAutoFit/>
          </a:bodyPr>
          <a:lstStyle/>
          <a:p>
            <a:pPr algn="ctr"/>
            <a:r>
              <a:rPr lang="fr-FR" sz="1200" dirty="0" smtClean="0">
                <a:latin typeface="Arial" panose="020B0604020202020204" pitchFamily="34" charset="0"/>
                <a:cs typeface="Arial" panose="020B0604020202020204" pitchFamily="34" charset="0"/>
              </a:rPr>
              <a:t>Votre enfant souhaite fêter son anniversaire au Golf de Quetigny avec ses amis ? C’est possible !</a:t>
            </a:r>
          </a:p>
          <a:p>
            <a:pPr algn="ctr"/>
            <a:endParaRPr lang="fr-FR" sz="1200" b="1" dirty="0" smtClean="0">
              <a:latin typeface="Arial" panose="020B0604020202020204" pitchFamily="34" charset="0"/>
              <a:cs typeface="Arial" panose="020B0604020202020204" pitchFamily="34" charset="0"/>
            </a:endParaRPr>
          </a:p>
          <a:p>
            <a:pPr algn="ctr"/>
            <a:r>
              <a:rPr lang="fr-FR" sz="1200" b="1" dirty="0" smtClean="0">
                <a:latin typeface="Arial" panose="020B0604020202020204" pitchFamily="34" charset="0"/>
                <a:cs typeface="Arial" panose="020B0604020202020204" pitchFamily="34" charset="0"/>
              </a:rPr>
              <a:t>Au programme :</a:t>
            </a:r>
          </a:p>
          <a:p>
            <a:pPr algn="ctr"/>
            <a:endParaRPr lang="fr-FR" sz="1200" dirty="0" smtClean="0">
              <a:latin typeface="Arial" panose="020B0604020202020204" pitchFamily="34" charset="0"/>
              <a:cs typeface="Arial" panose="020B0604020202020204" pitchFamily="34" charset="0"/>
            </a:endParaRPr>
          </a:p>
          <a:p>
            <a:pPr marL="171450" indent="-171450" algn="ctr">
              <a:buFont typeface="Wingdings" panose="05000000000000000000" pitchFamily="2" charset="2"/>
              <a:buChar char="ü"/>
            </a:pPr>
            <a:r>
              <a:rPr lang="fr-FR" sz="1200" dirty="0" smtClean="0">
                <a:latin typeface="Arial" panose="020B0604020202020204" pitchFamily="34" charset="0"/>
                <a:cs typeface="Arial" panose="020B0604020202020204" pitchFamily="34" charset="0"/>
              </a:rPr>
              <a:t>2h00 d’initiation de golf  et le stadium</a:t>
            </a:r>
          </a:p>
          <a:p>
            <a:pPr marL="171450" indent="-171450" algn="ctr">
              <a:buFont typeface="Wingdings" panose="05000000000000000000" pitchFamily="2" charset="2"/>
              <a:buChar char="ü"/>
            </a:pPr>
            <a:endParaRPr lang="fr-FR" sz="1200" dirty="0" smtClean="0">
              <a:latin typeface="Arial" panose="020B0604020202020204" pitchFamily="34" charset="0"/>
              <a:cs typeface="Arial" panose="020B0604020202020204" pitchFamily="34" charset="0"/>
            </a:endParaRPr>
          </a:p>
          <a:p>
            <a:pPr marL="171450" indent="-171450" algn="ctr">
              <a:buFont typeface="Wingdings" panose="05000000000000000000" pitchFamily="2" charset="2"/>
              <a:buChar char="ü"/>
            </a:pPr>
            <a:r>
              <a:rPr lang="fr-FR" sz="1200" dirty="0" smtClean="0">
                <a:latin typeface="Arial" panose="020B0604020202020204" pitchFamily="34" charset="0"/>
                <a:cs typeface="Arial" panose="020B0604020202020204" pitchFamily="34" charset="0"/>
              </a:rPr>
              <a:t>Goûter avec un verre de soda/jus de fruit + eau au sirop à volonté + un gâteau au choix parmi les suivants : </a:t>
            </a:r>
            <a:r>
              <a:rPr lang="fr-FR" sz="1200" dirty="0">
                <a:latin typeface="Arial" panose="020B0604020202020204" pitchFamily="34" charset="0"/>
                <a:cs typeface="Arial" panose="020B0604020202020204" pitchFamily="34" charset="0"/>
              </a:rPr>
              <a:t>Fondant aux </a:t>
            </a:r>
            <a:r>
              <a:rPr lang="fr-FR" sz="1200" dirty="0" smtClean="0">
                <a:latin typeface="Arial" panose="020B0604020202020204" pitchFamily="34" charset="0"/>
                <a:cs typeface="Arial" panose="020B0604020202020204" pitchFamily="34" charset="0"/>
              </a:rPr>
              <a:t>chocolat aux </a:t>
            </a:r>
            <a:r>
              <a:rPr lang="fr-FR" sz="1200" dirty="0" err="1" smtClean="0">
                <a:latin typeface="Arial" panose="020B0604020202020204" pitchFamily="34" charset="0"/>
                <a:cs typeface="Arial" panose="020B0604020202020204" pitchFamily="34" charset="0"/>
              </a:rPr>
              <a:t>smarties</a:t>
            </a:r>
            <a:r>
              <a:rPr lang="fr-FR" sz="1200" dirty="0" smtClean="0">
                <a:latin typeface="Arial" panose="020B0604020202020204" pitchFamily="34" charset="0"/>
                <a:cs typeface="Arial" panose="020B0604020202020204" pitchFamily="34" charset="0"/>
              </a:rPr>
              <a:t>, Bavarois </a:t>
            </a:r>
            <a:r>
              <a:rPr lang="fr-FR" sz="1200" dirty="0">
                <a:latin typeface="Arial" panose="020B0604020202020204" pitchFamily="34" charset="0"/>
                <a:cs typeface="Arial" panose="020B0604020202020204" pitchFamily="34" charset="0"/>
              </a:rPr>
              <a:t>aux carambars caramel </a:t>
            </a:r>
            <a:r>
              <a:rPr lang="fr-FR" sz="1200" dirty="0" smtClean="0">
                <a:latin typeface="Arial" panose="020B0604020202020204" pitchFamily="34" charset="0"/>
                <a:cs typeface="Arial" panose="020B0604020202020204" pitchFamily="34" charset="0"/>
              </a:rPr>
              <a:t>, Fraisier </a:t>
            </a:r>
            <a:r>
              <a:rPr lang="fr-FR" sz="1200" dirty="0" err="1" smtClean="0">
                <a:latin typeface="Arial" panose="020B0604020202020204" pitchFamily="34" charset="0"/>
                <a:cs typeface="Arial" panose="020B0604020202020204" pitchFamily="34" charset="0"/>
              </a:rPr>
              <a:t>tagada</a:t>
            </a:r>
            <a:r>
              <a:rPr lang="fr-FR" sz="1200" dirty="0" smtClean="0">
                <a:latin typeface="Arial" panose="020B0604020202020204" pitchFamily="34" charset="0"/>
                <a:cs typeface="Arial" panose="020B0604020202020204" pitchFamily="34" charset="0"/>
              </a:rPr>
              <a:t>.</a:t>
            </a:r>
          </a:p>
          <a:p>
            <a:pPr algn="ctr"/>
            <a:r>
              <a:rPr lang="fr-FR" sz="1200" dirty="0" smtClean="0">
                <a:latin typeface="Arial" panose="020B0604020202020204" pitchFamily="34" charset="0"/>
                <a:cs typeface="Arial" panose="020B0604020202020204" pitchFamily="34" charset="0"/>
              </a:rPr>
              <a:t> </a:t>
            </a:r>
          </a:p>
          <a:p>
            <a:pPr marL="171450" indent="-171450" algn="ctr">
              <a:buFont typeface="Wingdings" panose="05000000000000000000" pitchFamily="2" charset="2"/>
              <a:buChar char="ü"/>
            </a:pPr>
            <a:r>
              <a:rPr lang="fr-FR" sz="1200" dirty="0" smtClean="0">
                <a:latin typeface="Arial" panose="020B0604020202020204" pitchFamily="34" charset="0"/>
                <a:cs typeface="Arial" panose="020B0604020202020204" pitchFamily="34" charset="0"/>
              </a:rPr>
              <a:t>Chaque enfant repartira avec un souvenir golfique</a:t>
            </a:r>
          </a:p>
          <a:p>
            <a:pPr algn="just"/>
            <a:endParaRPr lang="fr-FR" sz="1200" dirty="0" smtClean="0">
              <a:latin typeface="Arial" panose="020B0604020202020204" pitchFamily="34" charset="0"/>
              <a:cs typeface="Arial" panose="020B0604020202020204" pitchFamily="34" charset="0"/>
            </a:endParaRPr>
          </a:p>
          <a:p>
            <a:pPr algn="ctr"/>
            <a:r>
              <a:rPr lang="fr-FR" sz="1200" b="1" dirty="0" smtClean="0">
                <a:latin typeface="Arial" panose="020B0604020202020204" pitchFamily="34" charset="0"/>
                <a:cs typeface="Arial" panose="020B0604020202020204" pitchFamily="34" charset="0"/>
              </a:rPr>
              <a:t>    199€ pour 8 enfants, petit prix pour un maximum de FUN !</a:t>
            </a:r>
          </a:p>
          <a:p>
            <a:pPr algn="ctr"/>
            <a:endParaRPr lang="fr-FR" sz="1200" dirty="0" smtClean="0">
              <a:latin typeface="Arial" panose="020B0604020202020204" pitchFamily="34" charset="0"/>
              <a:cs typeface="Arial" panose="020B0604020202020204" pitchFamily="34" charset="0"/>
            </a:endParaRPr>
          </a:p>
          <a:p>
            <a:pPr marL="177800" lvl="0" indent="-177800" algn="ctr"/>
            <a:r>
              <a:rPr lang="fr-FR" sz="1200" dirty="0" smtClean="0">
                <a:latin typeface="Arial" panose="020B0604020202020204" pitchFamily="34" charset="0"/>
                <a:cs typeface="Arial" panose="020B0604020202020204" pitchFamily="34" charset="0"/>
              </a:rPr>
              <a:t>    Nous n’assurons pas les décorations de table, ou gobelet etc… Vous aurez le loisir de préparer l’espace au préalable.</a:t>
            </a:r>
            <a:r>
              <a:rPr lang="fr-FR" sz="1200" b="1" dirty="0">
                <a:latin typeface="Arial" panose="020B0604020202020204" pitchFamily="34" charset="0"/>
                <a:cs typeface="Arial" panose="020B0604020202020204" pitchFamily="34" charset="0"/>
              </a:rPr>
              <a:t> </a:t>
            </a:r>
            <a:endParaRPr lang="fr-FR" sz="1200" dirty="0">
              <a:latin typeface="Arial" panose="020B0604020202020204" pitchFamily="34" charset="0"/>
              <a:cs typeface="Arial" panose="020B0604020202020204" pitchFamily="34" charset="0"/>
            </a:endParaRPr>
          </a:p>
        </p:txBody>
      </p:sp>
      <p:sp>
        <p:nvSpPr>
          <p:cNvPr id="13" name="Organigramme : Connecteur 12"/>
          <p:cNvSpPr/>
          <p:nvPr/>
        </p:nvSpPr>
        <p:spPr>
          <a:xfrm>
            <a:off x="6547313" y="160337"/>
            <a:ext cx="576064" cy="575858"/>
          </a:xfrm>
          <a:prstGeom prst="flowChart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00B0F0"/>
                </a:solidFill>
              </a:rPr>
              <a:t>7</a:t>
            </a:r>
          </a:p>
        </p:txBody>
      </p:sp>
      <p:pic>
        <p:nvPicPr>
          <p:cNvPr id="2" name="Image 1"/>
          <p:cNvPicPr>
            <a:picLocks noChangeAspect="1"/>
          </p:cNvPicPr>
          <p:nvPr/>
        </p:nvPicPr>
        <p:blipFill rotWithShape="1">
          <a:blip r:embed="rId4" cstate="print">
            <a:extLst>
              <a:ext uri="{28A0092B-C50C-407E-A947-70E740481C1C}">
                <a14:useLocalDpi xmlns:a14="http://schemas.microsoft.com/office/drawing/2010/main" val="0"/>
              </a:ext>
            </a:extLst>
          </a:blip>
          <a:srcRect t="34466" b="23985"/>
          <a:stretch/>
        </p:blipFill>
        <p:spPr>
          <a:xfrm>
            <a:off x="2208294" y="4465296"/>
            <a:ext cx="2729590" cy="2016224"/>
          </a:xfrm>
          <a:prstGeom prst="rect">
            <a:avLst/>
          </a:prstGeom>
        </p:spPr>
      </p:pic>
      <p:sp>
        <p:nvSpPr>
          <p:cNvPr id="16" name="ZoneTexte 15"/>
          <p:cNvSpPr txBox="1"/>
          <p:nvPr/>
        </p:nvSpPr>
        <p:spPr>
          <a:xfrm>
            <a:off x="981906" y="8251189"/>
            <a:ext cx="5438180" cy="1508105"/>
          </a:xfrm>
          <a:prstGeom prst="rect">
            <a:avLst/>
          </a:prstGeom>
          <a:noFill/>
        </p:spPr>
        <p:txBody>
          <a:bodyPr wrap="square" rtlCol="0">
            <a:spAutoFit/>
          </a:bodyPr>
          <a:lstStyle/>
          <a:p>
            <a:pPr algn="ctr"/>
            <a:endParaRPr lang="fr-FR" sz="1200" dirty="0">
              <a:latin typeface="Arial" panose="020B0604020202020204" pitchFamily="34" charset="0"/>
              <a:cs typeface="Arial" panose="020B0604020202020204" pitchFamily="34" charset="0"/>
            </a:endParaRPr>
          </a:p>
          <a:p>
            <a:pPr lvl="0" algn="ctr"/>
            <a:r>
              <a:rPr lang="fr-FR" sz="1200" b="1" dirty="0">
                <a:latin typeface="Arial" panose="020B0604020202020204" pitchFamily="34" charset="0"/>
                <a:cs typeface="Arial" panose="020B0604020202020204" pitchFamily="34" charset="0"/>
              </a:rPr>
              <a:t> </a:t>
            </a:r>
            <a:r>
              <a:rPr lang="fr-FR" sz="1200" b="1" dirty="0" smtClean="0">
                <a:latin typeface="Arial" panose="020B0604020202020204" pitchFamily="34" charset="0"/>
                <a:cs typeface="Arial" panose="020B0604020202020204" pitchFamily="34" charset="0"/>
              </a:rPr>
              <a:t> </a:t>
            </a:r>
            <a:r>
              <a:rPr lang="fr-FR" sz="1600" b="1" dirty="0">
                <a:solidFill>
                  <a:srgbClr val="FF0000"/>
                </a:solidFill>
                <a:latin typeface="Arial" panose="020B0604020202020204" pitchFamily="34" charset="0"/>
                <a:cs typeface="Arial" panose="020B0604020202020204" pitchFamily="34" charset="0"/>
              </a:rPr>
              <a:t>Communication par mail et sur le tableau d’affichage de l’école de golf </a:t>
            </a:r>
            <a:endParaRPr lang="fr-FR" sz="1600" b="1" dirty="0" smtClean="0">
              <a:solidFill>
                <a:srgbClr val="FF0000"/>
              </a:solidFill>
              <a:latin typeface="Arial" panose="020B0604020202020204" pitchFamily="34" charset="0"/>
              <a:cs typeface="Arial" panose="020B0604020202020204" pitchFamily="34" charset="0"/>
            </a:endParaRPr>
          </a:p>
          <a:p>
            <a:pPr lvl="0" algn="ctr"/>
            <a:endParaRPr lang="fr-FR" sz="1200" dirty="0">
              <a:latin typeface="Arial" panose="020B0604020202020204" pitchFamily="34" charset="0"/>
              <a:cs typeface="Arial" panose="020B0604020202020204" pitchFamily="34" charset="0"/>
            </a:endParaRPr>
          </a:p>
          <a:p>
            <a:pPr lvl="0" algn="ctr"/>
            <a:r>
              <a:rPr lang="fr-FR" sz="1200" dirty="0" smtClean="0">
                <a:latin typeface="Arial" panose="020B0604020202020204" pitchFamily="34" charset="0"/>
                <a:cs typeface="Arial" panose="020B0604020202020204" pitchFamily="34" charset="0"/>
              </a:rPr>
              <a:t>Pour chaque événement, le pro vous enverra le détail de l’organisation par mail, une copie de celui-ci sera affiché sur le tableau de l’école de golf </a:t>
            </a:r>
            <a:endParaRPr lang="fr-FR" sz="1200" dirty="0">
              <a:latin typeface="Arial" panose="020B0604020202020204" pitchFamily="34" charset="0"/>
              <a:cs typeface="Arial" panose="020B0604020202020204" pitchFamily="34" charset="0"/>
            </a:endParaRPr>
          </a:p>
          <a:p>
            <a:pPr algn="ctr"/>
            <a:endParaRPr lang="fr-F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0145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21005</TotalTime>
  <Words>1998</Words>
  <Application>Microsoft Office PowerPoint</Application>
  <PresentationFormat>Personnalisé</PresentationFormat>
  <Paragraphs>261</Paragraphs>
  <Slides>10</Slides>
  <Notes>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Calibri</vt:lpstr>
      <vt:lpstr>Century Gothic</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Aude BREDEL</dc:creator>
  <cp:lastModifiedBy>Golf Bluegreen Quetigny</cp:lastModifiedBy>
  <cp:revision>323</cp:revision>
  <cp:lastPrinted>2021-06-27T11:22:40Z</cp:lastPrinted>
  <dcterms:created xsi:type="dcterms:W3CDTF">2017-05-07T11:26:52Z</dcterms:created>
  <dcterms:modified xsi:type="dcterms:W3CDTF">2021-06-27T11:44:25Z</dcterms:modified>
</cp:coreProperties>
</file>